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7" r:id="rId2"/>
    <p:sldId id="258" r:id="rId3"/>
  </p:sldIdLst>
  <p:sldSz cx="12192000" cy="16256000"/>
  <p:notesSz cx="6858000" cy="98742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71"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showGuides="1">
      <p:cViewPr>
        <p:scale>
          <a:sx n="42" d="100"/>
          <a:sy n="42" d="100"/>
        </p:scale>
        <p:origin x="1614" y="-72"/>
      </p:cViewPr>
      <p:guideLst>
        <p:guide orient="horz" pos="487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vl1pPr>
          </a:lstStyle>
          <a:p>
            <a:fld id="{8D3642D5-90B7-412E-B057-20ACE17AE063}" type="datetimeFigureOut">
              <a:rPr kumimoji="1" lang="ja-JP" altLang="en-US" smtClean="0"/>
              <a:t>2021/11/22</a:t>
            </a:fld>
            <a:endParaRPr kumimoji="1" lang="ja-JP" altLang="en-US"/>
          </a:p>
        </p:txBody>
      </p:sp>
      <p:sp>
        <p:nvSpPr>
          <p:cNvPr id="4" name="スライド イメージ プレースホルダー 3"/>
          <p:cNvSpPr>
            <a:spLocks noGrp="1" noRot="1" noChangeAspect="1"/>
          </p:cNvSpPr>
          <p:nvPr>
            <p:ph type="sldImg" idx="2"/>
          </p:nvPr>
        </p:nvSpPr>
        <p:spPr>
          <a:xfrm>
            <a:off x="2179638" y="1235075"/>
            <a:ext cx="2498725" cy="33321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388"/>
            <a:ext cx="5486400" cy="38893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8950"/>
            <a:ext cx="2971800"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378950"/>
            <a:ext cx="2971800" cy="495300"/>
          </a:xfrm>
          <a:prstGeom prst="rect">
            <a:avLst/>
          </a:prstGeom>
        </p:spPr>
        <p:txBody>
          <a:bodyPr vert="horz" lIns="91440" tIns="45720" rIns="91440" bIns="45720" rtlCol="0" anchor="b"/>
          <a:lstStyle>
            <a:lvl1pPr algn="r">
              <a:defRPr sz="1200"/>
            </a:lvl1pPr>
          </a:lstStyle>
          <a:p>
            <a:fld id="{AB438AAA-2DE1-4AF1-B763-01A4DE4543B5}" type="slidenum">
              <a:rPr kumimoji="1" lang="ja-JP" altLang="en-US" smtClean="0"/>
              <a:t>‹#›</a:t>
            </a:fld>
            <a:endParaRPr kumimoji="1" lang="ja-JP" altLang="en-US"/>
          </a:p>
        </p:txBody>
      </p:sp>
    </p:spTree>
    <p:extLst>
      <p:ext uri="{BB962C8B-B14F-4D97-AF65-F5344CB8AC3E}">
        <p14:creationId xmlns:p14="http://schemas.microsoft.com/office/powerpoint/2010/main" val="36699799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B438AAA-2DE1-4AF1-B763-01A4DE4543B5}" type="slidenum">
              <a:rPr kumimoji="1" lang="ja-JP" altLang="en-US" smtClean="0"/>
              <a:t>1</a:t>
            </a:fld>
            <a:endParaRPr kumimoji="1" lang="ja-JP" altLang="en-US"/>
          </a:p>
        </p:txBody>
      </p:sp>
    </p:spTree>
    <p:extLst>
      <p:ext uri="{BB962C8B-B14F-4D97-AF65-F5344CB8AC3E}">
        <p14:creationId xmlns:p14="http://schemas.microsoft.com/office/powerpoint/2010/main" val="4068467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809919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31393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3533019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390942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3163547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1852469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1958604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1608086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2120395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3505778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A405209-9321-4A36-841B-22E1A4E6AE9B}" type="datetimeFigureOut">
              <a:rPr kumimoji="1" lang="ja-JP" altLang="en-US" smtClean="0"/>
              <a:t>2021/11/22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388444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9A405209-9321-4A36-841B-22E1A4E6AE9B}" type="datetimeFigureOut">
              <a:rPr kumimoji="1" lang="ja-JP" altLang="en-US" smtClean="0"/>
              <a:t>2021/11/22</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D6E645B1-54D3-474B-AEF8-BE06A9C05A05}" type="slidenum">
              <a:rPr kumimoji="1" lang="ja-JP" altLang="en-US" smtClean="0"/>
              <a:t>‹#›</a:t>
            </a:fld>
            <a:endParaRPr kumimoji="1" lang="ja-JP" altLang="en-US"/>
          </a:p>
        </p:txBody>
      </p:sp>
    </p:spTree>
    <p:extLst>
      <p:ext uri="{BB962C8B-B14F-4D97-AF65-F5344CB8AC3E}">
        <p14:creationId xmlns:p14="http://schemas.microsoft.com/office/powerpoint/2010/main" val="9963659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hoiclue.jp/manabi/illustration/all/"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p:cNvPicPr>
            <a:picLocks noChangeAspect="1"/>
          </p:cNvPicPr>
          <p:nvPr/>
        </p:nvPicPr>
        <p:blipFill rotWithShape="1">
          <a:blip r:embed="rId3">
            <a:extLst>
              <a:ext uri="{28A0092B-C50C-407E-A947-70E740481C1C}">
                <a14:useLocalDpi xmlns:a14="http://schemas.microsoft.com/office/drawing/2010/main" val="0"/>
              </a:ext>
            </a:extLst>
          </a:blip>
          <a:srcRect l="42708" t="63044" r="34482" b="19850"/>
          <a:stretch/>
        </p:blipFill>
        <p:spPr>
          <a:xfrm rot="5400000">
            <a:off x="2995528" y="12843821"/>
            <a:ext cx="3635657" cy="2999012"/>
          </a:xfrm>
          <a:prstGeom prst="rect">
            <a:avLst/>
          </a:prstGeom>
        </p:spPr>
      </p:pic>
      <p:pic>
        <p:nvPicPr>
          <p:cNvPr id="37" name="図 36"/>
          <p:cNvPicPr>
            <a:picLocks noChangeAspect="1"/>
          </p:cNvPicPr>
          <p:nvPr/>
        </p:nvPicPr>
        <p:blipFill rotWithShape="1">
          <a:blip r:embed="rId3">
            <a:extLst>
              <a:ext uri="{28A0092B-C50C-407E-A947-70E740481C1C}">
                <a14:useLocalDpi xmlns:a14="http://schemas.microsoft.com/office/drawing/2010/main" val="0"/>
              </a:ext>
            </a:extLst>
          </a:blip>
          <a:srcRect l="41206" t="84872" r="41435" b="-230"/>
          <a:stretch/>
        </p:blipFill>
        <p:spPr>
          <a:xfrm rot="5400000">
            <a:off x="255698" y="12231955"/>
            <a:ext cx="2935331" cy="2856672"/>
          </a:xfrm>
          <a:prstGeom prst="rect">
            <a:avLst/>
          </a:prstGeom>
        </p:spPr>
      </p:pic>
      <p:pic>
        <p:nvPicPr>
          <p:cNvPr id="2060" name="Picture 12" descr="枠を持つサンタとトナカイのクリスマスフレーム飾り枠イラスト | 無料イラスト かわいいフリー素材集 フレームぽけっと">
            <a:extLst>
              <a:ext uri="{FF2B5EF4-FFF2-40B4-BE49-F238E27FC236}">
                <a16:creationId xmlns:a16="http://schemas.microsoft.com/office/drawing/2014/main" id="{C092C796-1A4C-474F-BF54-0629FE284F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7663" y="10522776"/>
            <a:ext cx="5828286" cy="4816026"/>
          </a:xfrm>
          <a:prstGeom prst="rect">
            <a:avLst/>
          </a:prstGeom>
          <a:noFill/>
          <a:extLst>
            <a:ext uri="{909E8E84-426E-40DD-AFC4-6F175D3DCCD1}">
              <a14:hiddenFill xmlns:a14="http://schemas.microsoft.com/office/drawing/2010/main">
                <a:solidFill>
                  <a:srgbClr val="FFFFFF"/>
                </a:solidFill>
              </a14:hiddenFill>
            </a:ext>
          </a:extLst>
        </p:spPr>
      </p:pic>
      <p:pic>
        <p:nvPicPr>
          <p:cNvPr id="19" name="図 18"/>
          <p:cNvPicPr>
            <a:picLocks noChangeAspect="1"/>
          </p:cNvPicPr>
          <p:nvPr/>
        </p:nvPicPr>
        <p:blipFill rotWithShape="1">
          <a:blip r:embed="rId3">
            <a:extLst>
              <a:ext uri="{28A0092B-C50C-407E-A947-70E740481C1C}">
                <a14:useLocalDpi xmlns:a14="http://schemas.microsoft.com/office/drawing/2010/main" val="0"/>
              </a:ext>
            </a:extLst>
          </a:blip>
          <a:srcRect l="70877" t="55632" r="11761" b="28552"/>
          <a:stretch/>
        </p:blipFill>
        <p:spPr>
          <a:xfrm rot="5400000">
            <a:off x="4604228" y="9596025"/>
            <a:ext cx="2498730" cy="2503922"/>
          </a:xfrm>
          <a:prstGeom prst="rect">
            <a:avLst/>
          </a:prstGeom>
        </p:spPr>
      </p:pic>
      <p:pic>
        <p:nvPicPr>
          <p:cNvPr id="20" name="図 19"/>
          <p:cNvPicPr>
            <a:picLocks noChangeAspect="1"/>
          </p:cNvPicPr>
          <p:nvPr/>
        </p:nvPicPr>
        <p:blipFill rotWithShape="1">
          <a:blip r:embed="rId3">
            <a:extLst>
              <a:ext uri="{28A0092B-C50C-407E-A947-70E740481C1C}">
                <a14:useLocalDpi xmlns:a14="http://schemas.microsoft.com/office/drawing/2010/main" val="0"/>
              </a:ext>
            </a:extLst>
          </a:blip>
          <a:srcRect l="73694" t="81395" r="7532" b="253"/>
          <a:stretch/>
        </p:blipFill>
        <p:spPr>
          <a:xfrm rot="5400000">
            <a:off x="2570802" y="10655617"/>
            <a:ext cx="1839186" cy="1977642"/>
          </a:xfrm>
          <a:prstGeom prst="rect">
            <a:avLst/>
          </a:prstGeom>
        </p:spPr>
      </p:pic>
      <p:pic>
        <p:nvPicPr>
          <p:cNvPr id="33" name="図 32"/>
          <p:cNvPicPr>
            <a:picLocks noChangeAspect="1"/>
          </p:cNvPicPr>
          <p:nvPr/>
        </p:nvPicPr>
        <p:blipFill rotWithShape="1">
          <a:blip r:embed="rId3">
            <a:extLst>
              <a:ext uri="{28A0092B-C50C-407E-A947-70E740481C1C}">
                <a14:useLocalDpi xmlns:a14="http://schemas.microsoft.com/office/drawing/2010/main" val="0"/>
              </a:ext>
            </a:extLst>
          </a:blip>
          <a:srcRect l="71401" t="55844" r="11980" b="28340"/>
          <a:stretch/>
        </p:blipFill>
        <p:spPr>
          <a:xfrm rot="5400000">
            <a:off x="302071" y="9697043"/>
            <a:ext cx="2161644" cy="2262850"/>
          </a:xfrm>
          <a:prstGeom prst="rect">
            <a:avLst/>
          </a:prstGeom>
        </p:spPr>
      </p:pic>
      <p:sp>
        <p:nvSpPr>
          <p:cNvPr id="9" name="正方形/長方形 8"/>
          <p:cNvSpPr/>
          <p:nvPr/>
        </p:nvSpPr>
        <p:spPr>
          <a:xfrm>
            <a:off x="2418622" y="11005837"/>
            <a:ext cx="2339102" cy="461665"/>
          </a:xfrm>
          <a:prstGeom prst="rect">
            <a:avLst/>
          </a:prstGeom>
        </p:spPr>
        <p:txBody>
          <a:bodyPr wrap="none">
            <a:spAutoFit/>
          </a:bodyPr>
          <a:lstStyle/>
          <a:p>
            <a:r>
              <a:rPr lang="ja-JP" altLang="en-US" sz="2400" b="1" dirty="0">
                <a:latin typeface="メイリオ" panose="020B0604030504040204" pitchFamily="50" charset="-128"/>
                <a:ea typeface="メイリオ" panose="020B0604030504040204" pitchFamily="50" charset="-128"/>
              </a:rPr>
              <a:t>つくってみよう</a:t>
            </a:r>
          </a:p>
        </p:txBody>
      </p:sp>
      <p:sp>
        <p:nvSpPr>
          <p:cNvPr id="1024" name="AutoShape 2" descr="「保育イラスト無料 白黒 おもちゃ　紙コップ」の画像検索結果">
            <a:hlinkClick r:id="rId5"/>
          </p:cNvPr>
          <p:cNvSpPr>
            <a:spLocks noChangeAspect="1" noChangeArrowheads="1"/>
          </p:cNvSpPr>
          <p:nvPr/>
        </p:nvSpPr>
        <p:spPr bwMode="auto">
          <a:xfrm>
            <a:off x="776625" y="2993680"/>
            <a:ext cx="5334000" cy="40860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 name="AutoShape 2" descr="「音符 イラスト 無料 白黒」の画像検索結果"/>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 name="AutoShape 4" descr="「音符 イラスト 無料 白黒」の画像検索結果"/>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AutoShape 2" descr="「クレヨンで描いた枠」の画像検索結果"/>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AutoShape 4" descr="「クレヨンで描いた枠」の画像検索結果"/>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 name="AutoShape 2" descr="「枠」の画像検索結果"/>
          <p:cNvSpPr>
            <a:spLocks noChangeAspect="1" noChangeArrowheads="1"/>
          </p:cNvSpPr>
          <p:nvPr/>
        </p:nvSpPr>
        <p:spPr bwMode="auto">
          <a:xfrm>
            <a:off x="673100" y="473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正方形/長方形 27"/>
          <p:cNvSpPr/>
          <p:nvPr/>
        </p:nvSpPr>
        <p:spPr>
          <a:xfrm>
            <a:off x="1038134" y="8956753"/>
            <a:ext cx="6096000" cy="830997"/>
          </a:xfrm>
          <a:prstGeom prst="rect">
            <a:avLst/>
          </a:prstGeom>
        </p:spPr>
        <p:txBody>
          <a:bodyPr>
            <a:spAutoFit/>
          </a:bodyPr>
          <a:lstStyle/>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2400" dirty="0"/>
          </a:p>
        </p:txBody>
      </p:sp>
      <p:sp>
        <p:nvSpPr>
          <p:cNvPr id="4" name="AutoShape 2" descr="「枠 イラスト 無料 かわいい　英語」の画像検索結果"/>
          <p:cNvSpPr>
            <a:spLocks noChangeAspect="1" noChangeArrowheads="1"/>
          </p:cNvSpPr>
          <p:nvPr/>
        </p:nvSpPr>
        <p:spPr bwMode="auto">
          <a:xfrm>
            <a:off x="825500" y="6254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AutoShape 2" descr="「本　イラスト　枠」の画像検索結果"/>
          <p:cNvSpPr>
            <a:spLocks noChangeAspect="1" noChangeArrowheads="1"/>
          </p:cNvSpPr>
          <p:nvPr/>
        </p:nvSpPr>
        <p:spPr bwMode="auto">
          <a:xfrm>
            <a:off x="977900" y="777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AutoShape 2" descr="「枠 かわいい 白黒」の画像検索結果"/>
          <p:cNvSpPr>
            <a:spLocks noChangeAspect="1" noChangeArrowheads="1"/>
          </p:cNvSpPr>
          <p:nvPr/>
        </p:nvSpPr>
        <p:spPr bwMode="auto">
          <a:xfrm>
            <a:off x="1130300" y="930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AutoShape 4" descr="「枠 かわいい 白黒　英語」の画像検索結果"/>
          <p:cNvSpPr>
            <a:spLocks noChangeAspect="1" noChangeArrowheads="1"/>
          </p:cNvSpPr>
          <p:nvPr/>
        </p:nvSpPr>
        <p:spPr bwMode="auto">
          <a:xfrm>
            <a:off x="1282700" y="1082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AutoShape 6" descr="「枠 かわいい 白黒　英語」の画像検索結果"/>
          <p:cNvSpPr>
            <a:spLocks noChangeAspect="1" noChangeArrowheads="1"/>
          </p:cNvSpPr>
          <p:nvPr/>
        </p:nvSpPr>
        <p:spPr bwMode="auto">
          <a:xfrm>
            <a:off x="1435100" y="1235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 name="テキスト ボックス 2"/>
          <p:cNvSpPr txBox="1"/>
          <p:nvPr/>
        </p:nvSpPr>
        <p:spPr>
          <a:xfrm>
            <a:off x="3932888" y="12915719"/>
            <a:ext cx="2339102"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rPr>
              <a:t>元気いっぱい</a:t>
            </a:r>
            <a:r>
              <a:rPr lang="en-US" altLang="ja-JP" sz="2400" b="1" dirty="0">
                <a:latin typeface="メイリオ" panose="020B0604030504040204" pitchFamily="50" charset="-128"/>
                <a:ea typeface="メイリオ" panose="020B0604030504040204" pitchFamily="50" charset="-128"/>
              </a:rPr>
              <a:t>‼</a:t>
            </a:r>
            <a:endParaRPr lang="ja-JP" altLang="en-US" sz="2400" b="1" dirty="0">
              <a:latin typeface="メイリオ" panose="020B0604030504040204" pitchFamily="50" charset="-128"/>
              <a:ea typeface="メイリオ" panose="020B0604030504040204" pitchFamily="50" charset="-128"/>
            </a:endParaRPr>
          </a:p>
        </p:txBody>
      </p:sp>
      <p:sp>
        <p:nvSpPr>
          <p:cNvPr id="6" name="正方形/長方形 5"/>
          <p:cNvSpPr/>
          <p:nvPr/>
        </p:nvSpPr>
        <p:spPr>
          <a:xfrm>
            <a:off x="460681" y="395253"/>
            <a:ext cx="11299888" cy="707886"/>
          </a:xfrm>
          <a:prstGeom prst="rect">
            <a:avLst/>
          </a:prstGeom>
        </p:spPr>
        <p:txBody>
          <a:bodyPr wrap="none">
            <a:spAutoFit/>
          </a:bodyPr>
          <a:lstStyle/>
          <a:p>
            <a:pPr algn="ctr"/>
            <a:r>
              <a:rPr lang="ja-JP" altLang="en-US" sz="4000" b="1" dirty="0">
                <a:solidFill>
                  <a:srgbClr val="FF0000"/>
                </a:solidFill>
                <a:latin typeface="HGP創英角ﾎﾟｯﾌﾟ体" panose="040B0A00000000000000" pitchFamily="50" charset="-128"/>
                <a:ea typeface="HGP創英角ﾎﾟｯﾌﾟ体" panose="040B0A00000000000000" pitchFamily="50" charset="-128"/>
              </a:rPr>
              <a:t>２０</a:t>
            </a:r>
            <a:r>
              <a:rPr lang="en-US" altLang="ja-JP" sz="4000" b="1" dirty="0">
                <a:solidFill>
                  <a:srgbClr val="FF0000"/>
                </a:solidFill>
                <a:latin typeface="HGP創英角ﾎﾟｯﾌﾟ体" panose="040B0A00000000000000" pitchFamily="50" charset="-128"/>
                <a:ea typeface="HGP創英角ﾎﾟｯﾌﾟ体" panose="040B0A00000000000000" pitchFamily="50" charset="-128"/>
              </a:rPr>
              <a:t>21</a:t>
            </a:r>
            <a:r>
              <a:rPr lang="ja-JP" altLang="en-US" sz="4000" b="1" dirty="0">
                <a:solidFill>
                  <a:srgbClr val="FF0000"/>
                </a:solidFill>
                <a:latin typeface="HGP創英角ﾎﾟｯﾌﾟ体" panose="040B0A00000000000000" pitchFamily="50" charset="-128"/>
                <a:ea typeface="HGP創英角ﾎﾟｯﾌﾟ体" panose="040B0A00000000000000" pitchFamily="50" charset="-128"/>
              </a:rPr>
              <a:t>年</a:t>
            </a:r>
            <a:r>
              <a:rPr lang="en-US" altLang="ja-JP" sz="4000" b="1" dirty="0">
                <a:solidFill>
                  <a:srgbClr val="FF0000"/>
                </a:solidFill>
                <a:latin typeface="HGP創英角ﾎﾟｯﾌﾟ体" panose="040B0A00000000000000" pitchFamily="50" charset="-128"/>
                <a:ea typeface="HGP創英角ﾎﾟｯﾌﾟ体" panose="040B0A00000000000000" pitchFamily="50" charset="-128"/>
              </a:rPr>
              <a:t>1</a:t>
            </a:r>
            <a:r>
              <a:rPr lang="ja-JP" altLang="en-US" sz="4000" b="1" dirty="0">
                <a:solidFill>
                  <a:srgbClr val="FF0000"/>
                </a:solidFill>
                <a:latin typeface="HGP創英角ﾎﾟｯﾌﾟ体" panose="040B0A00000000000000" pitchFamily="50" charset="-128"/>
                <a:ea typeface="HGP創英角ﾎﾟｯﾌﾟ体" panose="040B0A00000000000000" pitchFamily="50" charset="-128"/>
              </a:rPr>
              <a:t>２月　子育て支援センターはぐはぐだより</a:t>
            </a:r>
            <a:endParaRPr lang="en-US" altLang="ja-JP" sz="4000" b="1"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7" name="テキスト ボックス 6"/>
          <p:cNvSpPr txBox="1"/>
          <p:nvPr/>
        </p:nvSpPr>
        <p:spPr>
          <a:xfrm>
            <a:off x="3860393" y="13382399"/>
            <a:ext cx="3660737" cy="1200329"/>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親子でできる簡単体操・</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風船遊び・空気砲・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ペットボトルの手作り</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おもちゃで遊びます♪</a:t>
            </a:r>
            <a:endParaRPr lang="en-US" altLang="ja-JP"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618751" y="12528160"/>
            <a:ext cx="2339102"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親子リトミック</a:t>
            </a:r>
          </a:p>
        </p:txBody>
      </p:sp>
      <p:sp>
        <p:nvSpPr>
          <p:cNvPr id="12" name="テキスト ボックス 11"/>
          <p:cNvSpPr txBox="1"/>
          <p:nvPr/>
        </p:nvSpPr>
        <p:spPr>
          <a:xfrm>
            <a:off x="368300" y="9726931"/>
            <a:ext cx="543739" cy="1384995"/>
          </a:xfrm>
          <a:prstGeom prst="rect">
            <a:avLst/>
          </a:prstGeom>
          <a:noFill/>
        </p:spPr>
        <p:txBody>
          <a:bodyPr wrap="none" rtlCol="0">
            <a:spAutoFit/>
          </a:bodyPr>
          <a:lstStyle/>
          <a:p>
            <a:endParaRPr kumimoji="1" lang="en-US" altLang="ja-JP" sz="2800" b="1" dirty="0">
              <a:latin typeface="メイリオ" panose="020B0604030504040204" pitchFamily="50" charset="-128"/>
              <a:ea typeface="メイリオ" panose="020B0604030504040204" pitchFamily="50" charset="-128"/>
            </a:endParaRPr>
          </a:p>
          <a:p>
            <a:endParaRPr kumimoji="1" lang="en-US" altLang="ja-JP" sz="2800" b="1" dirty="0">
              <a:latin typeface="メイリオ" panose="020B0604030504040204" pitchFamily="50" charset="-128"/>
              <a:ea typeface="メイリオ" panose="020B0604030504040204" pitchFamily="50" charset="-128"/>
            </a:endParaRPr>
          </a:p>
          <a:p>
            <a:r>
              <a:rPr kumimoji="1" lang="ja-JP" altLang="en-US" sz="2800" b="1" dirty="0">
                <a:latin typeface="メイリオ" panose="020B0604030504040204" pitchFamily="50" charset="-128"/>
                <a:ea typeface="メイリオ" panose="020B0604030504040204" pitchFamily="50" charset="-128"/>
              </a:rPr>
              <a:t>　</a:t>
            </a:r>
          </a:p>
        </p:txBody>
      </p:sp>
      <p:sp>
        <p:nvSpPr>
          <p:cNvPr id="13" name="テキスト ボックス 12"/>
          <p:cNvSpPr txBox="1"/>
          <p:nvPr/>
        </p:nvSpPr>
        <p:spPr>
          <a:xfrm>
            <a:off x="445138" y="10405218"/>
            <a:ext cx="184731" cy="707886"/>
          </a:xfrm>
          <a:prstGeom prst="rect">
            <a:avLst/>
          </a:prstGeom>
          <a:noFill/>
        </p:spPr>
        <p:txBody>
          <a:bodyPr wrap="none" rtlCol="0">
            <a:spAutoFit/>
          </a:bodyPr>
          <a:lstStyle/>
          <a:p>
            <a:endParaRPr kumimoji="1" lang="en-US" altLang="ja-JP" sz="2000" dirty="0">
              <a:latin typeface="メイリオ" panose="020B0604030504040204" pitchFamily="50" charset="-128"/>
              <a:ea typeface="メイリオ" panose="020B0604030504040204" pitchFamily="50" charset="-128"/>
            </a:endParaRPr>
          </a:p>
          <a:p>
            <a:endParaRPr kumimoji="1" lang="ja-JP" altLang="en-US" sz="2000" dirty="0">
              <a:latin typeface="メイリオ" panose="020B0604030504040204" pitchFamily="50" charset="-128"/>
              <a:ea typeface="メイリオ" panose="020B0604030504040204" pitchFamily="50" charset="-128"/>
            </a:endParaRPr>
          </a:p>
        </p:txBody>
      </p:sp>
      <p:sp>
        <p:nvSpPr>
          <p:cNvPr id="32" name="円/楕円 31"/>
          <p:cNvSpPr/>
          <p:nvPr/>
        </p:nvSpPr>
        <p:spPr>
          <a:xfrm>
            <a:off x="8418833" y="8207894"/>
            <a:ext cx="1275772" cy="764034"/>
          </a:xfrm>
          <a:prstGeom prst="ellipse">
            <a:avLst/>
          </a:prstGeom>
          <a:noFill/>
          <a:ln w="762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テキスト ボックス 21">
            <a:extLst>
              <a:ext uri="{FF2B5EF4-FFF2-40B4-BE49-F238E27FC236}">
                <a16:creationId xmlns:a16="http://schemas.microsoft.com/office/drawing/2014/main" id="{6F13695E-1588-45E3-A366-00CDA8ABA32C}"/>
              </a:ext>
            </a:extLst>
          </p:cNvPr>
          <p:cNvSpPr txBox="1"/>
          <p:nvPr/>
        </p:nvSpPr>
        <p:spPr>
          <a:xfrm>
            <a:off x="391771" y="12985891"/>
            <a:ext cx="3499351" cy="2246769"/>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リトミックの先生と</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一緒に、</a:t>
            </a:r>
            <a:r>
              <a:rPr lang="ja-JP" altLang="en-US" dirty="0">
                <a:latin typeface="メイリオ" panose="020B0604030504040204" pitchFamily="50" charset="-128"/>
                <a:ea typeface="メイリオ" panose="020B0604030504040204" pitchFamily="50" charset="-128"/>
              </a:rPr>
              <a:t>親子で楽しく</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歌ったり、音楽に</a:t>
            </a:r>
            <a:endParaRPr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合わせて体を動かします。</a:t>
            </a:r>
          </a:p>
          <a:p>
            <a:r>
              <a:rPr lang="en-US" altLang="ja-JP" sz="20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新型コロナウィルス感染予防の為、</a:t>
            </a:r>
            <a:endParaRPr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中止になることもあります。</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ご了承ください。</a:t>
            </a:r>
            <a:endParaRPr kumimoji="1" lang="en-US" altLang="ja-JP" sz="1400" dirty="0">
              <a:latin typeface="メイリオ" panose="020B0604030504040204" pitchFamily="50" charset="-128"/>
              <a:ea typeface="メイリオ" panose="020B0604030504040204" pitchFamily="50" charset="-128"/>
            </a:endParaRPr>
          </a:p>
          <a:p>
            <a:endParaRPr kumimoji="1" lang="en-US" altLang="ja-JP" sz="2000" dirty="0">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949A257B-D050-4949-9F5C-36021DACCC27}"/>
              </a:ext>
            </a:extLst>
          </p:cNvPr>
          <p:cNvSpPr txBox="1"/>
          <p:nvPr/>
        </p:nvSpPr>
        <p:spPr>
          <a:xfrm>
            <a:off x="1994338" y="7981872"/>
            <a:ext cx="6889530" cy="369332"/>
          </a:xfrm>
          <a:prstGeom prst="rect">
            <a:avLst/>
          </a:prstGeom>
          <a:noFill/>
        </p:spPr>
        <p:txBody>
          <a:bodyPr wrap="square">
            <a:spAutoFit/>
          </a:bodyPr>
          <a:lstStyle/>
          <a:p>
            <a:endParaRPr lang="ja-JP" altLang="en-US" dirty="0"/>
          </a:p>
        </p:txBody>
      </p:sp>
      <p:sp>
        <p:nvSpPr>
          <p:cNvPr id="16" name="テキスト ボックス 15">
            <a:extLst>
              <a:ext uri="{FF2B5EF4-FFF2-40B4-BE49-F238E27FC236}">
                <a16:creationId xmlns:a16="http://schemas.microsoft.com/office/drawing/2014/main" id="{C6EE4D4E-71FC-4F00-BA10-52814D471D04}"/>
              </a:ext>
            </a:extLst>
          </p:cNvPr>
          <p:cNvSpPr txBox="1"/>
          <p:nvPr/>
        </p:nvSpPr>
        <p:spPr>
          <a:xfrm>
            <a:off x="4408617" y="14295744"/>
            <a:ext cx="184731" cy="892552"/>
          </a:xfrm>
          <a:prstGeom prst="rect">
            <a:avLst/>
          </a:prstGeom>
          <a:noFill/>
        </p:spPr>
        <p:txBody>
          <a:bodyPr wrap="none" rtlCol="0">
            <a:spAutoFit/>
          </a:bodyPr>
          <a:lstStyle/>
          <a:p>
            <a:endParaRPr lang="en-US" altLang="ja-JP" sz="1600"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CC3CC9F4-E651-483B-965C-35FF672C079A}"/>
              </a:ext>
            </a:extLst>
          </p:cNvPr>
          <p:cNvSpPr txBox="1"/>
          <p:nvPr/>
        </p:nvSpPr>
        <p:spPr>
          <a:xfrm>
            <a:off x="5145707" y="9980344"/>
            <a:ext cx="1415772"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身体測定</a:t>
            </a:r>
          </a:p>
        </p:txBody>
      </p:sp>
      <p:sp>
        <p:nvSpPr>
          <p:cNvPr id="31" name="テキスト ボックス 30">
            <a:extLst>
              <a:ext uri="{FF2B5EF4-FFF2-40B4-BE49-F238E27FC236}">
                <a16:creationId xmlns:a16="http://schemas.microsoft.com/office/drawing/2014/main" id="{56545F6A-9C6C-4514-A53C-67EC1ED5771B}"/>
              </a:ext>
            </a:extLst>
          </p:cNvPr>
          <p:cNvSpPr txBox="1"/>
          <p:nvPr/>
        </p:nvSpPr>
        <p:spPr>
          <a:xfrm>
            <a:off x="4702966" y="10460128"/>
            <a:ext cx="2636926" cy="1754326"/>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はぐはぐオリジナルの</a:t>
            </a:r>
            <a:endParaRPr kumimoji="1"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身体測定カードに</a:t>
            </a:r>
            <a:endParaRPr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お子さんの成長記録を</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書いてお渡しします。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endParaRPr kumimoji="1" lang="ja-JP" altLang="en-US" dirty="0"/>
          </a:p>
        </p:txBody>
      </p:sp>
      <p:sp>
        <p:nvSpPr>
          <p:cNvPr id="36" name="テキスト ボックス 35">
            <a:extLst>
              <a:ext uri="{FF2B5EF4-FFF2-40B4-BE49-F238E27FC236}">
                <a16:creationId xmlns:a16="http://schemas.microsoft.com/office/drawing/2014/main" id="{07865BA7-699C-4CAC-ABF5-C97E6956C211}"/>
              </a:ext>
            </a:extLst>
          </p:cNvPr>
          <p:cNvSpPr txBox="1"/>
          <p:nvPr/>
        </p:nvSpPr>
        <p:spPr>
          <a:xfrm>
            <a:off x="391914" y="10169825"/>
            <a:ext cx="2339102" cy="830997"/>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小中高校生の</a:t>
            </a:r>
            <a:endParaRPr kumimoji="1" lang="en-US" altLang="ja-JP" sz="2400" b="1"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つくってみよう</a:t>
            </a:r>
            <a:endParaRPr kumimoji="1" lang="ja-JP" altLang="en-US" sz="2400" b="1" dirty="0">
              <a:latin typeface="メイリオ" panose="020B0604030504040204" pitchFamily="50" charset="-128"/>
              <a:ea typeface="メイリオ" panose="020B0604030504040204" pitchFamily="50" charset="-128"/>
            </a:endParaRPr>
          </a:p>
        </p:txBody>
      </p:sp>
      <p:sp>
        <p:nvSpPr>
          <p:cNvPr id="24" name="Rectangle 3">
            <a:extLst>
              <a:ext uri="{FF2B5EF4-FFF2-40B4-BE49-F238E27FC236}">
                <a16:creationId xmlns:a16="http://schemas.microsoft.com/office/drawing/2014/main" id="{BAC865FE-4463-4344-B164-4FE3E209F014}"/>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9" name="Rectangle 4">
            <a:extLst>
              <a:ext uri="{FF2B5EF4-FFF2-40B4-BE49-F238E27FC236}">
                <a16:creationId xmlns:a16="http://schemas.microsoft.com/office/drawing/2014/main" id="{CBD1D6EF-5F88-4E87-907B-DFE913FF373B}"/>
              </a:ext>
            </a:extLst>
          </p:cNvPr>
          <p:cNvSpPr>
            <a:spLocks noChangeArrowheads="1"/>
          </p:cNvSpPr>
          <p:nvPr/>
        </p:nvSpPr>
        <p:spPr bwMode="auto">
          <a:xfrm>
            <a:off x="7146284" y="11356299"/>
            <a:ext cx="4151044" cy="3339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ja-JP" altLang="en-US" sz="2000" kern="100" dirty="0">
                <a:solidFill>
                  <a:srgbClr val="FF000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は</a:t>
            </a:r>
            <a:r>
              <a:rPr lang="ja-JP" altLang="en-US" sz="2000" kern="100" dirty="0">
                <a:solidFill>
                  <a:srgbClr val="00B05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ぐ</a:t>
            </a:r>
            <a:r>
              <a:rPr lang="ja-JP" altLang="en-US" sz="2000" kern="100" dirty="0">
                <a:solidFill>
                  <a:srgbClr val="FF000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は</a:t>
            </a:r>
            <a:r>
              <a:rPr lang="ja-JP" altLang="en-US" sz="2000" kern="100" dirty="0">
                <a:solidFill>
                  <a:srgbClr val="00B05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ぐ</a:t>
            </a:r>
            <a:r>
              <a:rPr lang="ja-JP" altLang="en-US" sz="2000" kern="100" dirty="0">
                <a:solidFill>
                  <a:srgbClr val="FF000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a:t>
            </a:r>
            <a:r>
              <a:rPr lang="ja-JP" altLang="en-US" sz="2000" kern="100" dirty="0">
                <a:solidFill>
                  <a:srgbClr val="00B05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ウ</a:t>
            </a:r>
            <a:r>
              <a:rPr lang="ja-JP" altLang="en-US" sz="2000" kern="100" dirty="0">
                <a:solidFill>
                  <a:srgbClr val="FF000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メ</a:t>
            </a:r>
            <a:r>
              <a:rPr lang="ja-JP" altLang="en-US" sz="2000" kern="100" dirty="0">
                <a:solidFill>
                  <a:srgbClr val="00B05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ス</a:t>
            </a:r>
            <a:r>
              <a:rPr lang="ja-JP" altLang="en-US" sz="2000" kern="100" dirty="0">
                <a:solidFill>
                  <a:srgbClr val="FF000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タ</a:t>
            </a:r>
            <a:r>
              <a:rPr lang="ja-JP" altLang="en-US" sz="2000" kern="100" dirty="0">
                <a:solidFill>
                  <a:srgbClr val="00B05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合</a:t>
            </a:r>
            <a:r>
              <a:rPr lang="ja-JP" altLang="en-US" sz="2000" kern="100" dirty="0">
                <a:solidFill>
                  <a:srgbClr val="FF000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同</a:t>
            </a:r>
            <a:endParaRPr lang="en-US" altLang="ja-JP" sz="2000" kern="100" dirty="0">
              <a:solidFill>
                <a:srgbClr val="FF0000"/>
              </a:solidFill>
              <a:effectLst/>
              <a:latin typeface="游明朝" panose="02020400000000000000" pitchFamily="18" charset="-128"/>
              <a:ea typeface="HG創英角ﾎﾟｯﾌﾟ体" panose="040B0A09000000000000" pitchFamily="49" charset="-128"/>
              <a:cs typeface="Times New Roman" panose="02020603050405020304" pitchFamily="18" charset="0"/>
            </a:endParaRPr>
          </a:p>
          <a:p>
            <a:pPr algn="ctr"/>
            <a:r>
              <a:rPr lang="ja-JP" altLang="ja-JP" sz="4000" kern="100" dirty="0">
                <a:solidFill>
                  <a:srgbClr val="FF000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ク</a:t>
            </a:r>
            <a:r>
              <a:rPr lang="ja-JP" altLang="ja-JP" sz="4000" kern="100" dirty="0">
                <a:solidFill>
                  <a:srgbClr val="00B05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リ</a:t>
            </a:r>
            <a:r>
              <a:rPr lang="ja-JP" altLang="ja-JP" sz="4000" kern="100" dirty="0">
                <a:solidFill>
                  <a:srgbClr val="FF000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ス</a:t>
            </a:r>
            <a:r>
              <a:rPr lang="ja-JP" altLang="ja-JP" sz="4000" kern="100" dirty="0">
                <a:solidFill>
                  <a:srgbClr val="00B05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マ</a:t>
            </a:r>
            <a:r>
              <a:rPr lang="ja-JP" altLang="ja-JP" sz="4000" kern="100" dirty="0">
                <a:solidFill>
                  <a:srgbClr val="FF000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ス</a:t>
            </a:r>
            <a:r>
              <a:rPr lang="ja-JP" altLang="ja-JP" sz="4000" kern="100" dirty="0">
                <a:solidFill>
                  <a:srgbClr val="00B050"/>
                </a:solidFill>
                <a:effectLst/>
                <a:latin typeface="游明朝" panose="02020400000000000000" pitchFamily="18" charset="-128"/>
                <a:ea typeface="HG創英角ﾎﾟｯﾌﾟ体" panose="040B0A09000000000000" pitchFamily="49" charset="-128"/>
                <a:cs typeface="Times New Roman" panose="02020603050405020304" pitchFamily="18" charset="0"/>
              </a:rPr>
              <a:t>会</a:t>
            </a:r>
            <a:endParaRPr lang="ja-JP" altLang="ja-JP" sz="1400" kern="100" dirty="0">
              <a:solidFill>
                <a:srgbClr val="00B050"/>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ja-JP" sz="700" b="1"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b="1"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２０２１年１２月１２日</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日</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endParaRPr kumimoji="0" lang="en-US" altLang="ja-JP"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10</a:t>
            </a: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00</a:t>
            </a: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10</a:t>
            </a: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45</a:t>
            </a:r>
            <a:endParaRPr kumimoji="0" lang="en-US" altLang="ja-JP"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11</a:t>
            </a: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00</a:t>
            </a: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11</a:t>
            </a: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45</a:t>
            </a:r>
          </a:p>
          <a:p>
            <a:pPr>
              <a:buFontTx/>
              <a:buChar char="•"/>
            </a:pP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　　　　　　　　 ・</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12</a:t>
            </a: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00</a:t>
            </a: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12</a:t>
            </a: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45</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河辺市民センター　体育館</a:t>
            </a:r>
            <a:endParaRPr kumimoji="0" lang="en-US" altLang="ja-JP" b="1" i="0" u="none" strike="noStrike" cap="none" normalizeH="0" baseline="0" dirty="0">
              <a:ln>
                <a:noFill/>
              </a:ln>
              <a:solidFill>
                <a:srgbClr val="FF0000"/>
              </a:solidFill>
              <a:effectLst/>
              <a:latin typeface="游明朝" panose="02020400000000000000" pitchFamily="18" charset="-128"/>
              <a:ea typeface="UD デジタル 教科書体 NK-B" panose="02020700000000000000" pitchFamily="18"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ja-JP" sz="800" b="1" dirty="0">
              <a:solidFill>
                <a:srgbClr val="FF0000"/>
              </a:solidFill>
              <a:latin typeface="游明朝" panose="02020400000000000000" pitchFamily="18" charset="-128"/>
              <a:ea typeface="UD デジタル 教科書体 NK-B" panose="02020700000000000000" pitchFamily="18"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　　</a:t>
            </a:r>
            <a:r>
              <a:rPr kumimoji="0" lang="en-US" altLang="ja-JP" sz="1400" b="0"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ja-JP" altLang="ja-JP" sz="1200" b="0"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２部入れ替え制・予約制</a:t>
            </a:r>
            <a:r>
              <a:rPr kumimoji="0" lang="ja-JP" altLang="en-US" sz="1200" b="0"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ja-JP" altLang="ja-JP" sz="1200" b="0"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各部２０組</a:t>
            </a:r>
            <a:r>
              <a:rPr kumimoji="0" lang="en-US" altLang="ja-JP" sz="1200" b="0"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r>
              <a:rPr kumimoji="0" lang="ja-JP" altLang="en-US" sz="1200" b="0"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保護者２名まで</a:t>
            </a:r>
            <a:r>
              <a:rPr kumimoji="0" lang="en-US" altLang="ja-JP" sz="1200" b="0"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a:t>
            </a:r>
            <a:endParaRPr kumimoji="0" lang="en-US" altLang="ja-JP"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　　　いずれか１部のみのご参加をお願いいたします。</a:t>
            </a:r>
            <a:endParaRPr kumimoji="0" lang="en-US" altLang="ja-JP" sz="1400" b="0"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endParaRPr>
          </a:p>
          <a:p>
            <a:pPr eaLnBrk="0" fontAlgn="base" hangingPunct="0">
              <a:spcBef>
                <a:spcPct val="0"/>
              </a:spcBef>
              <a:spcAft>
                <a:spcPct val="0"/>
              </a:spcAft>
            </a:pPr>
            <a:r>
              <a:rPr kumimoji="0" lang="ja-JP" altLang="en-US" b="1" i="0" u="none" strike="noStrike" cap="none" normalizeH="0" baseline="0" dirty="0">
                <a:ln>
                  <a:noFill/>
                </a:ln>
                <a:solidFill>
                  <a:schemeClr val="tx1"/>
                </a:solidFill>
                <a:effectLst/>
                <a:latin typeface="游明朝" panose="02020400000000000000" pitchFamily="18" charset="-128"/>
                <a:ea typeface="UD デジタル 教科書体 NK-B" panose="02020700000000000000" pitchFamily="18" charset="-128"/>
                <a:cs typeface="Times New Roman" panose="02020603050405020304" pitchFamily="18" charset="0"/>
              </a:rPr>
              <a:t>　　　</a:t>
            </a:r>
            <a:endParaRPr kumimoji="0" lang="ja-JP" altLang="en-US" sz="2800" b="0" i="0" u="none" strike="noStrike" cap="none" normalizeH="0" baseline="0" dirty="0">
              <a:ln>
                <a:noFill/>
              </a:ln>
              <a:solidFill>
                <a:schemeClr val="tx1"/>
              </a:solidFill>
              <a:effectLst/>
              <a:latin typeface="Arial" panose="020B0604020202020204" pitchFamily="34" charset="0"/>
            </a:endParaRPr>
          </a:p>
        </p:txBody>
      </p:sp>
      <p:pic>
        <p:nvPicPr>
          <p:cNvPr id="2053" name="図 23">
            <a:extLst>
              <a:ext uri="{FF2B5EF4-FFF2-40B4-BE49-F238E27FC236}">
                <a16:creationId xmlns:a16="http://schemas.microsoft.com/office/drawing/2014/main" id="{849187D7-C7C5-4BCC-A6E3-1B0C8748C483}"/>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963736" flipH="1">
            <a:off x="1977687" y="5597299"/>
            <a:ext cx="709350" cy="1052022"/>
          </a:xfrm>
          <a:prstGeom prst="rect">
            <a:avLst/>
          </a:prstGeom>
          <a:noFill/>
          <a:extLst>
            <a:ext uri="{909E8E84-426E-40DD-AFC4-6F175D3DCCD1}">
              <a14:hiddenFill xmlns:a14="http://schemas.microsoft.com/office/drawing/2010/main">
                <a:solidFill>
                  <a:srgbClr val="FFFFFF"/>
                </a:solidFill>
              </a14:hiddenFill>
            </a:ext>
          </a:extLst>
        </p:spPr>
      </p:pic>
      <p:sp>
        <p:nvSpPr>
          <p:cNvPr id="29" name="テキスト ボックス 28"/>
          <p:cNvSpPr txBox="1"/>
          <p:nvPr/>
        </p:nvSpPr>
        <p:spPr>
          <a:xfrm>
            <a:off x="3180518" y="14656994"/>
            <a:ext cx="2034204" cy="461665"/>
          </a:xfrm>
          <a:prstGeom prst="rect">
            <a:avLst/>
          </a:prstGeom>
          <a:noFill/>
        </p:spPr>
        <p:txBody>
          <a:bodyPr wrap="square" rtlCol="0">
            <a:spAutoFit/>
          </a:bodyPr>
          <a:lstStyle/>
          <a:p>
            <a:r>
              <a:rPr lang="ja-JP" altLang="en-US" sz="2400" b="1" dirty="0">
                <a:latin typeface="メイリオ" panose="020B0604030504040204" pitchFamily="50" charset="-128"/>
                <a:ea typeface="メイリオ" panose="020B0604030504040204" pitchFamily="50" charset="-128"/>
              </a:rPr>
              <a:t>よみきかせ会</a:t>
            </a:r>
            <a:endParaRPr kumimoji="1" lang="ja-JP" altLang="en-US" sz="2400" b="1"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3278828" y="15019019"/>
            <a:ext cx="1569660" cy="954107"/>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絵本や</a:t>
            </a:r>
            <a:endParaRPr kumimoji="1"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大型絵本を</a:t>
            </a:r>
            <a:endParaRPr kumimoji="1"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読みます</a:t>
            </a:r>
            <a:r>
              <a:rPr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C04A27E2-4223-4009-9689-D75E690A80E3}"/>
              </a:ext>
            </a:extLst>
          </p:cNvPr>
          <p:cNvSpPr txBox="1"/>
          <p:nvPr/>
        </p:nvSpPr>
        <p:spPr>
          <a:xfrm>
            <a:off x="6271990" y="15382947"/>
            <a:ext cx="5668599" cy="923330"/>
          </a:xfrm>
          <a:prstGeom prst="rect">
            <a:avLst/>
          </a:prstGeom>
          <a:noFill/>
        </p:spPr>
        <p:txBody>
          <a:bodyPr wrap="square" rtlCol="0">
            <a:spAutoFit/>
          </a:bodyPr>
          <a:lstStyle/>
          <a:p>
            <a:pPr eaLnBrk="0" fontAlgn="base" hangingPunct="0">
              <a:spcBef>
                <a:spcPct val="0"/>
              </a:spcBef>
              <a:spcAft>
                <a:spcPct val="0"/>
              </a:spcAft>
            </a:pPr>
            <a:r>
              <a:rPr kumimoji="0" lang="ja-JP" altLang="ja-JP" b="1" dirty="0">
                <a:solidFill>
                  <a:schemeClr val="tx1"/>
                </a:solidFill>
                <a:latin typeface="游明朝" panose="02020400000000000000" pitchFamily="18" charset="-128"/>
                <a:ea typeface="UD デジタル 教科書体 NK-B" panose="02020700000000000000" pitchFamily="18" charset="-128"/>
                <a:cs typeface="Times New Roman" panose="02020603050405020304" pitchFamily="18" charset="0"/>
              </a:rPr>
              <a:t>※感染状況により中止させていただく場合が</a:t>
            </a:r>
            <a:r>
              <a:rPr kumimoji="0" lang="ja-JP" altLang="en-US" b="1" dirty="0">
                <a:solidFill>
                  <a:schemeClr val="tx1"/>
                </a:solidFill>
                <a:latin typeface="游明朝" panose="02020400000000000000" pitchFamily="18" charset="-128"/>
                <a:ea typeface="UD デジタル 教科書体 NK-B" panose="02020700000000000000" pitchFamily="18" charset="-128"/>
                <a:cs typeface="Times New Roman" panose="02020603050405020304" pitchFamily="18" charset="0"/>
              </a:rPr>
              <a:t>ござい</a:t>
            </a:r>
            <a:r>
              <a:rPr kumimoji="0" lang="ja-JP" altLang="ja-JP" b="1" dirty="0">
                <a:solidFill>
                  <a:schemeClr val="tx1"/>
                </a:solidFill>
                <a:latin typeface="游明朝" panose="02020400000000000000" pitchFamily="18" charset="-128"/>
                <a:ea typeface="UD デジタル 教科書体 NK-B" panose="02020700000000000000" pitchFamily="18" charset="-128"/>
                <a:cs typeface="Times New Roman" panose="02020603050405020304" pitchFamily="18" charset="0"/>
              </a:rPr>
              <a:t>ます</a:t>
            </a:r>
            <a:r>
              <a:rPr kumimoji="0" lang="ja-JP" altLang="en-US" b="1" dirty="0">
                <a:solidFill>
                  <a:schemeClr val="tx1"/>
                </a:solidFill>
                <a:latin typeface="游明朝" panose="02020400000000000000" pitchFamily="18" charset="-128"/>
                <a:ea typeface="UD デジタル 教科書体 NK-B" panose="02020700000000000000" pitchFamily="18" charset="-128"/>
                <a:cs typeface="Times New Roman" panose="02020603050405020304" pitchFamily="18" charset="0"/>
              </a:rPr>
              <a:t>。</a:t>
            </a:r>
            <a:endParaRPr kumimoji="0" lang="en-US" altLang="ja-JP" b="1" dirty="0">
              <a:solidFill>
                <a:schemeClr val="tx1"/>
              </a:solidFill>
              <a:latin typeface="游明朝" panose="02020400000000000000" pitchFamily="18" charset="-128"/>
              <a:ea typeface="UD デジタル 教科書体 NK-B" panose="02020700000000000000" pitchFamily="18" charset="-128"/>
              <a:cs typeface="Times New Roman" panose="02020603050405020304" pitchFamily="18" charset="0"/>
            </a:endParaRPr>
          </a:p>
          <a:p>
            <a:pPr eaLnBrk="0" fontAlgn="base" hangingPunct="0">
              <a:spcBef>
                <a:spcPct val="0"/>
              </a:spcBef>
              <a:spcAft>
                <a:spcPct val="0"/>
              </a:spcAft>
            </a:pPr>
            <a:r>
              <a:rPr kumimoji="0" lang="ja-JP" altLang="en-US" b="1" dirty="0">
                <a:solidFill>
                  <a:schemeClr val="tx1"/>
                </a:solidFill>
                <a:latin typeface="游明朝" panose="02020400000000000000" pitchFamily="18" charset="-128"/>
                <a:ea typeface="UD デジタル 教科書体 NK-B" panose="02020700000000000000" pitchFamily="18" charset="-128"/>
                <a:cs typeface="Times New Roman" panose="02020603050405020304" pitchFamily="18" charset="0"/>
              </a:rPr>
              <a:t>　　詳細は、</a:t>
            </a:r>
            <a:r>
              <a:rPr kumimoji="0" lang="ja-JP" altLang="en-US" b="1" dirty="0">
                <a:latin typeface="游明朝" panose="02020400000000000000" pitchFamily="18" charset="-128"/>
                <a:ea typeface="UD デジタル 教科書体 NK-B" panose="02020700000000000000" pitchFamily="18" charset="-128"/>
                <a:cs typeface="Times New Roman" panose="02020603050405020304" pitchFamily="18" charset="0"/>
              </a:rPr>
              <a:t>はぐはぐ・ウメスタまでご確認ください。</a:t>
            </a:r>
            <a:endParaRPr kumimoji="0" lang="ja-JP" altLang="en-US" b="0" i="0" u="none" strike="noStrike" cap="none" normalizeH="0" baseline="0" dirty="0">
              <a:ln>
                <a:noFill/>
              </a:ln>
              <a:solidFill>
                <a:schemeClr val="tx1"/>
              </a:solidFill>
              <a:effectLst/>
            </a:endParaRPr>
          </a:p>
          <a:p>
            <a:endParaRPr kumimoji="1" lang="ja-JP" altLang="en-US" dirty="0"/>
          </a:p>
        </p:txBody>
      </p:sp>
      <p:sp>
        <p:nvSpPr>
          <p:cNvPr id="21" name="テキスト ボックス 20">
            <a:extLst>
              <a:ext uri="{FF2B5EF4-FFF2-40B4-BE49-F238E27FC236}">
                <a16:creationId xmlns:a16="http://schemas.microsoft.com/office/drawing/2014/main" id="{CBB34230-0DF8-4F6B-BA31-9AE396217189}"/>
              </a:ext>
            </a:extLst>
          </p:cNvPr>
          <p:cNvSpPr txBox="1"/>
          <p:nvPr/>
        </p:nvSpPr>
        <p:spPr>
          <a:xfrm>
            <a:off x="2767233" y="11376070"/>
            <a:ext cx="2031325" cy="923330"/>
          </a:xfrm>
          <a:prstGeom prst="rect">
            <a:avLst/>
          </a:prstGeom>
          <a:noFill/>
        </p:spPr>
        <p:txBody>
          <a:bodyPr wrap="none" rtlCol="0">
            <a:spAutoFit/>
          </a:bodyPr>
          <a:lstStyle/>
          <a:p>
            <a:r>
              <a:rPr kumimoji="1" lang="ja-JP" altLang="en-US" dirty="0">
                <a:latin typeface="メイリオ" panose="020B0604030504040204" pitchFamily="50" charset="-128"/>
                <a:ea typeface="メイリオ" panose="020B0604030504040204" pitchFamily="50" charset="-128"/>
              </a:rPr>
              <a:t>クリスマス会で</a:t>
            </a:r>
            <a:endParaRPr kumimoji="1"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手作りおもちゃを</a:t>
            </a:r>
            <a:endParaRPr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行います♬</a:t>
            </a:r>
          </a:p>
        </p:txBody>
      </p:sp>
      <p:sp>
        <p:nvSpPr>
          <p:cNvPr id="23" name="テキスト ボックス 22">
            <a:extLst>
              <a:ext uri="{FF2B5EF4-FFF2-40B4-BE49-F238E27FC236}">
                <a16:creationId xmlns:a16="http://schemas.microsoft.com/office/drawing/2014/main" id="{19288BF9-0CCF-45F3-A795-E3C4C3E8D1E2}"/>
              </a:ext>
            </a:extLst>
          </p:cNvPr>
          <p:cNvSpPr txBox="1"/>
          <p:nvPr/>
        </p:nvSpPr>
        <p:spPr>
          <a:xfrm>
            <a:off x="447708" y="10885654"/>
            <a:ext cx="2031325" cy="923330"/>
          </a:xfrm>
          <a:prstGeom prst="rect">
            <a:avLst/>
          </a:prstGeom>
          <a:noFill/>
        </p:spPr>
        <p:txBody>
          <a:bodyPr wrap="none" rtlCol="0">
            <a:spAutoFit/>
          </a:bodyPr>
          <a:lstStyle/>
          <a:p>
            <a:r>
              <a:rPr kumimoji="1" lang="ja-JP" altLang="en-US" dirty="0">
                <a:latin typeface="メイリオ" panose="020B0604030504040204" pitchFamily="50" charset="-128"/>
                <a:ea typeface="メイリオ" panose="020B0604030504040204" pitchFamily="50" charset="-128"/>
              </a:rPr>
              <a:t>クリスマス会で</a:t>
            </a:r>
            <a:endParaRPr kumimoji="1"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手作りおもちゃを</a:t>
            </a:r>
            <a:endParaRPr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行います♬</a:t>
            </a:r>
          </a:p>
        </p:txBody>
      </p:sp>
      <p:sp>
        <p:nvSpPr>
          <p:cNvPr id="45" name="円/楕円 31">
            <a:extLst>
              <a:ext uri="{FF2B5EF4-FFF2-40B4-BE49-F238E27FC236}">
                <a16:creationId xmlns:a16="http://schemas.microsoft.com/office/drawing/2014/main" id="{42F338F6-C52C-4DD9-9115-187DD01E69A5}"/>
              </a:ext>
            </a:extLst>
          </p:cNvPr>
          <p:cNvSpPr/>
          <p:nvPr/>
        </p:nvSpPr>
        <p:spPr>
          <a:xfrm>
            <a:off x="5425269" y="8236858"/>
            <a:ext cx="1275772" cy="764034"/>
          </a:xfrm>
          <a:prstGeom prst="ellipse">
            <a:avLst/>
          </a:prstGeom>
          <a:noFill/>
          <a:ln w="762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6" name="円/楕円 31">
            <a:extLst>
              <a:ext uri="{FF2B5EF4-FFF2-40B4-BE49-F238E27FC236}">
                <a16:creationId xmlns:a16="http://schemas.microsoft.com/office/drawing/2014/main" id="{A392F196-3B37-49AF-AB86-AA30C18C80D5}"/>
              </a:ext>
            </a:extLst>
          </p:cNvPr>
          <p:cNvSpPr/>
          <p:nvPr/>
        </p:nvSpPr>
        <p:spPr>
          <a:xfrm>
            <a:off x="6915742" y="8202401"/>
            <a:ext cx="1275772" cy="764034"/>
          </a:xfrm>
          <a:prstGeom prst="ellipse">
            <a:avLst/>
          </a:prstGeom>
          <a:noFill/>
          <a:ln w="762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7" name="円/楕円 31">
            <a:extLst>
              <a:ext uri="{FF2B5EF4-FFF2-40B4-BE49-F238E27FC236}">
                <a16:creationId xmlns:a16="http://schemas.microsoft.com/office/drawing/2014/main" id="{091D485F-3E9D-4FD4-972B-16AA8DB1D3C5}"/>
              </a:ext>
            </a:extLst>
          </p:cNvPr>
          <p:cNvSpPr/>
          <p:nvPr/>
        </p:nvSpPr>
        <p:spPr>
          <a:xfrm>
            <a:off x="2282850" y="5115285"/>
            <a:ext cx="1275772" cy="764034"/>
          </a:xfrm>
          <a:prstGeom prst="ellipse">
            <a:avLst/>
          </a:prstGeom>
          <a:noFill/>
          <a:ln w="762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graphicFrame>
        <p:nvGraphicFramePr>
          <p:cNvPr id="17" name="表 16">
            <a:extLst>
              <a:ext uri="{FF2B5EF4-FFF2-40B4-BE49-F238E27FC236}">
                <a16:creationId xmlns:a16="http://schemas.microsoft.com/office/drawing/2014/main" id="{6CC80826-2ADD-4741-898A-8F666A8BE2C0}"/>
              </a:ext>
            </a:extLst>
          </p:cNvPr>
          <p:cNvGraphicFramePr>
            <a:graphicFrameLocks noGrp="1"/>
          </p:cNvGraphicFramePr>
          <p:nvPr>
            <p:extLst>
              <p:ext uri="{D42A27DB-BD31-4B8C-83A1-F6EECF244321}">
                <p14:modId xmlns:p14="http://schemas.microsoft.com/office/powerpoint/2010/main" val="1073179347"/>
              </p:ext>
            </p:extLst>
          </p:nvPr>
        </p:nvGraphicFramePr>
        <p:xfrm>
          <a:off x="623415" y="1350598"/>
          <a:ext cx="10791963" cy="8374605"/>
        </p:xfrm>
        <a:graphic>
          <a:graphicData uri="http://schemas.openxmlformats.org/drawingml/2006/table">
            <a:tbl>
              <a:tblPr/>
              <a:tblGrid>
                <a:gridCol w="1541709">
                  <a:extLst>
                    <a:ext uri="{9D8B030D-6E8A-4147-A177-3AD203B41FA5}">
                      <a16:colId xmlns:a16="http://schemas.microsoft.com/office/drawing/2014/main" val="348432220"/>
                    </a:ext>
                  </a:extLst>
                </a:gridCol>
                <a:gridCol w="1541709">
                  <a:extLst>
                    <a:ext uri="{9D8B030D-6E8A-4147-A177-3AD203B41FA5}">
                      <a16:colId xmlns:a16="http://schemas.microsoft.com/office/drawing/2014/main" val="2780360736"/>
                    </a:ext>
                  </a:extLst>
                </a:gridCol>
                <a:gridCol w="1541709">
                  <a:extLst>
                    <a:ext uri="{9D8B030D-6E8A-4147-A177-3AD203B41FA5}">
                      <a16:colId xmlns:a16="http://schemas.microsoft.com/office/drawing/2014/main" val="258285706"/>
                    </a:ext>
                  </a:extLst>
                </a:gridCol>
                <a:gridCol w="1541709">
                  <a:extLst>
                    <a:ext uri="{9D8B030D-6E8A-4147-A177-3AD203B41FA5}">
                      <a16:colId xmlns:a16="http://schemas.microsoft.com/office/drawing/2014/main" val="1820492291"/>
                    </a:ext>
                  </a:extLst>
                </a:gridCol>
                <a:gridCol w="1541709">
                  <a:extLst>
                    <a:ext uri="{9D8B030D-6E8A-4147-A177-3AD203B41FA5}">
                      <a16:colId xmlns:a16="http://schemas.microsoft.com/office/drawing/2014/main" val="2434833368"/>
                    </a:ext>
                  </a:extLst>
                </a:gridCol>
                <a:gridCol w="1541709">
                  <a:extLst>
                    <a:ext uri="{9D8B030D-6E8A-4147-A177-3AD203B41FA5}">
                      <a16:colId xmlns:a16="http://schemas.microsoft.com/office/drawing/2014/main" val="986915821"/>
                    </a:ext>
                  </a:extLst>
                </a:gridCol>
                <a:gridCol w="1541709">
                  <a:extLst>
                    <a:ext uri="{9D8B030D-6E8A-4147-A177-3AD203B41FA5}">
                      <a16:colId xmlns:a16="http://schemas.microsoft.com/office/drawing/2014/main" val="3207911309"/>
                    </a:ext>
                  </a:extLst>
                </a:gridCol>
              </a:tblGrid>
              <a:tr h="308757">
                <a:tc>
                  <a:txBody>
                    <a:bodyPr/>
                    <a:lstStyle/>
                    <a:p>
                      <a:pPr algn="ctr" fontAlgn="ctr"/>
                      <a:r>
                        <a:rPr lang="ja-JP" altLang="en-US" sz="1700" b="1" i="0" u="none" strike="noStrike">
                          <a:solidFill>
                            <a:srgbClr val="FF0000"/>
                          </a:solidFill>
                          <a:effectLst/>
                          <a:latin typeface="メイリオ" panose="020B0604030504040204" pitchFamily="50" charset="-128"/>
                          <a:ea typeface="メイリオ" panose="020B0604030504040204" pitchFamily="50" charset="-128"/>
                        </a:rPr>
                        <a:t>日</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木</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ja-JP" altLang="en-US" sz="1700" b="1" i="0" u="none" strike="noStrike">
                          <a:solidFill>
                            <a:srgbClr val="5B9BD5"/>
                          </a:solidFill>
                          <a:effectLst/>
                          <a:latin typeface="メイリオ" panose="020B0604030504040204" pitchFamily="50" charset="-128"/>
                          <a:ea typeface="メイリオ" panose="020B0604030504040204" pitchFamily="50" charset="-128"/>
                        </a:rPr>
                        <a:t>土</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598302486"/>
                  </a:ext>
                </a:extLst>
              </a:tr>
              <a:tr h="300840">
                <a:tc>
                  <a:txBody>
                    <a:bodyPr/>
                    <a:lstStyle/>
                    <a:p>
                      <a:pPr algn="ctr" fontAlgn="ctr"/>
                      <a:r>
                        <a:rPr lang="ja-JP" altLang="en-US" sz="1700" b="0" i="0" u="none" strike="noStrike">
                          <a:solidFill>
                            <a:srgbClr val="FF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B0F0"/>
                          </a:solidFill>
                          <a:effectLst/>
                          <a:latin typeface="メイリオ" panose="020B0604030504040204" pitchFamily="50" charset="-128"/>
                          <a:ea typeface="メイリオ"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7425469"/>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ja-JP" altLang="en-US" sz="13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10699251"/>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300" b="1" i="0" u="none" strike="noStrike">
                          <a:solidFill>
                            <a:srgbClr val="000000"/>
                          </a:solidFill>
                          <a:effectLst/>
                          <a:latin typeface="メイリオ" panose="020B0604030504040204" pitchFamily="50" charset="-128"/>
                          <a:ea typeface="メイリオ" panose="020B0604030504040204" pitchFamily="50" charset="-128"/>
                        </a:rPr>
                        <a:t>親子リトミック</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よみきかせ会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73541701"/>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en-US" altLang="ja-JP" sz="1300" b="0" i="0" u="none" strike="noStrike">
                          <a:solidFill>
                            <a:srgbClr val="000000"/>
                          </a:solidFill>
                          <a:effectLst/>
                          <a:latin typeface="メイリオ" panose="020B0604030504040204" pitchFamily="50" charset="-128"/>
                          <a:ea typeface="メイリオ" panose="020B0604030504040204" pitchFamily="50" charset="-128"/>
                        </a:rPr>
                        <a:t>(10:30</a:t>
                      </a:r>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300" b="0" i="0" u="none" strike="noStrike">
                          <a:solidFill>
                            <a:srgbClr val="000000"/>
                          </a:solidFill>
                          <a:effectLst/>
                          <a:latin typeface="メイリオ" panose="020B0604030504040204" pitchFamily="50" charset="-128"/>
                          <a:ea typeface="メイリオ" panose="020B0604030504040204" pitchFamily="50" charset="-128"/>
                        </a:rPr>
                        <a:t>11:00</a:t>
                      </a:r>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en-US" altLang="ja-JP" sz="1300" b="0" i="0" u="none" strike="noStrike">
                          <a:solidFill>
                            <a:srgbClr val="000000"/>
                          </a:solidFill>
                          <a:effectLst/>
                          <a:latin typeface="メイリオ" panose="020B0604030504040204" pitchFamily="50" charset="-128"/>
                          <a:ea typeface="メイリオ" panose="020B0604030504040204" pitchFamily="50" charset="-128"/>
                        </a:rPr>
                        <a:t>(10:30</a:t>
                      </a:r>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300" b="0" i="0" u="none" strike="noStrike">
                          <a:solidFill>
                            <a:srgbClr val="000000"/>
                          </a:solidFill>
                          <a:effectLst/>
                          <a:latin typeface="メイリオ" panose="020B0604030504040204" pitchFamily="50" charset="-128"/>
                          <a:ea typeface="メイリオ" panose="020B0604030504040204" pitchFamily="50" charset="-128"/>
                        </a:rPr>
                        <a:t>11:00</a:t>
                      </a:r>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4459887"/>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999908"/>
                  </a:ext>
                </a:extLst>
              </a:tr>
              <a:tr h="300840">
                <a:tc>
                  <a:txBody>
                    <a:bodyPr/>
                    <a:lstStyle/>
                    <a:p>
                      <a:pPr algn="ctr" fontAlgn="ctr"/>
                      <a:r>
                        <a:rPr lang="en-US" altLang="ja-JP" sz="1700" b="1" i="0" u="none" strike="noStrike">
                          <a:solidFill>
                            <a:srgbClr val="FF0000"/>
                          </a:solidFill>
                          <a:effectLst/>
                          <a:latin typeface="メイリオ" panose="020B0604030504040204" pitchFamily="50" charset="-128"/>
                          <a:ea typeface="メイリオ" panose="020B0604030504040204" pitchFamily="50" charset="-128"/>
                        </a:rPr>
                        <a:t>5</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B0F0"/>
                          </a:solidFill>
                          <a:effectLst/>
                          <a:latin typeface="メイリオ" panose="020B0604030504040204" pitchFamily="50" charset="-128"/>
                          <a:ea typeface="メイリオ" panose="020B0604030504040204" pitchFamily="50" charset="-128"/>
                        </a:rPr>
                        <a:t>11</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23887"/>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500" b="1" i="0" u="none" strike="noStrike">
                          <a:solidFill>
                            <a:srgbClr val="000000"/>
                          </a:solidFill>
                          <a:effectLst/>
                          <a:latin typeface="メイリオ" panose="020B0604030504040204" pitchFamily="50" charset="-128"/>
                          <a:ea typeface="メイリオ" panose="020B0604030504040204" pitchFamily="50" charset="-128"/>
                        </a:rPr>
                        <a:t>巡回相談日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ja-JP" altLang="en-US" sz="13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06456823"/>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en-US" altLang="ja-JP" sz="1300" b="0" i="0" u="none" strike="noStrike">
                          <a:solidFill>
                            <a:srgbClr val="000000"/>
                          </a:solidFill>
                          <a:effectLst/>
                          <a:latin typeface="メイリオ" panose="020B0604030504040204" pitchFamily="50" charset="-128"/>
                          <a:ea typeface="メイリオ" panose="020B0604030504040204" pitchFamily="50" charset="-128"/>
                        </a:rPr>
                        <a:t>(10:30</a:t>
                      </a:r>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300" b="0" i="0" u="none" strike="noStrike">
                          <a:solidFill>
                            <a:srgbClr val="000000"/>
                          </a:solidFill>
                          <a:effectLst/>
                          <a:latin typeface="メイリオ" panose="020B0604030504040204" pitchFamily="50" charset="-128"/>
                          <a:ea typeface="メイリオ" panose="020B0604030504040204" pitchFamily="50" charset="-128"/>
                        </a:rPr>
                        <a:t>11:30</a:t>
                      </a:r>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5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58273397"/>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300" b="1" i="0" u="none" strike="noStrike">
                          <a:solidFill>
                            <a:srgbClr val="000000"/>
                          </a:solidFill>
                          <a:effectLst/>
                          <a:latin typeface="メイリオ" panose="020B0604030504040204" pitchFamily="50" charset="-128"/>
                          <a:ea typeface="メイリオ" panose="020B0604030504040204" pitchFamily="50" charset="-128"/>
                        </a:rPr>
                        <a:t>元気いっぱい！！</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75375654"/>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身体測定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身体測定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身体測定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身体測定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身体測定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身体測定</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6649923"/>
                  </a:ext>
                </a:extLst>
              </a:tr>
              <a:tr h="300840">
                <a:tc>
                  <a:txBody>
                    <a:bodyPr/>
                    <a:lstStyle/>
                    <a:p>
                      <a:pPr algn="ctr" fontAlgn="ctr"/>
                      <a:r>
                        <a:rPr lang="en-US" altLang="ja-JP" sz="1700" b="1" i="0" u="none" strike="noStrike">
                          <a:solidFill>
                            <a:srgbClr val="FF0000"/>
                          </a:solidFill>
                          <a:effectLst/>
                          <a:latin typeface="メイリオ" panose="020B0604030504040204" pitchFamily="50" charset="-128"/>
                          <a:ea typeface="メイリオ" panose="020B0604030504040204" pitchFamily="50" charset="-128"/>
                        </a:rPr>
                        <a:t>12</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B0F0"/>
                          </a:solidFill>
                          <a:effectLst/>
                          <a:latin typeface="メイリオ" panose="020B0604030504040204" pitchFamily="50" charset="-128"/>
                          <a:ea typeface="メイリオ" panose="020B0604030504040204" pitchFamily="50" charset="-128"/>
                        </a:rPr>
                        <a:t>18</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434158"/>
                  </a:ext>
                </a:extLst>
              </a:tr>
              <a:tr h="300840">
                <a:tc>
                  <a:txBody>
                    <a:bodyPr/>
                    <a:lstStyle/>
                    <a:p>
                      <a:pPr algn="ctr" fontAlgn="ctr"/>
                      <a:r>
                        <a:rPr lang="ja-JP" altLang="en-US" sz="1500" b="1" i="0" u="none" strike="noStrike">
                          <a:solidFill>
                            <a:srgbClr val="000000"/>
                          </a:solidFill>
                          <a:effectLst/>
                          <a:latin typeface="メイリオ" panose="020B0604030504040204" pitchFamily="50" charset="-128"/>
                          <a:ea typeface="メイリオ" panose="020B0604030504040204" pitchFamily="50" charset="-128"/>
                        </a:rPr>
                        <a:t>クリスマス会</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18917476"/>
                  </a:ext>
                </a:extLst>
              </a:tr>
              <a:tr h="305414">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１部</a:t>
                      </a: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10:00</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10:45</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ja-JP" altLang="en-US" sz="2300" b="1" i="0" u="none" strike="noStrike">
                          <a:solidFill>
                            <a:srgbClr val="000000"/>
                          </a:solidFill>
                          <a:effectLst/>
                          <a:latin typeface="メイリオ" panose="020B0604030504040204" pitchFamily="50" charset="-128"/>
                          <a:ea typeface="メイリオ" panose="020B0604030504040204" pitchFamily="50" charset="-128"/>
                        </a:rPr>
                        <a:t>休館日</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よみきかせ会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29122160"/>
                  </a:ext>
                </a:extLst>
              </a:tr>
              <a:tr h="300840">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２部</a:t>
                      </a: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11:00</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11:45</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en-US" altLang="ja-JP" sz="1300" b="0" i="0" u="none" strike="noStrike">
                          <a:solidFill>
                            <a:srgbClr val="000000"/>
                          </a:solidFill>
                          <a:effectLst/>
                          <a:latin typeface="メイリオ" panose="020B0604030504040204" pitchFamily="50" charset="-128"/>
                          <a:ea typeface="メイリオ" panose="020B0604030504040204" pitchFamily="50" charset="-128"/>
                        </a:rPr>
                        <a:t>(10:30</a:t>
                      </a:r>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300" b="0" i="0" u="none" strike="noStrike">
                          <a:solidFill>
                            <a:srgbClr val="000000"/>
                          </a:solidFill>
                          <a:effectLst/>
                          <a:latin typeface="メイリオ" panose="020B0604030504040204" pitchFamily="50" charset="-128"/>
                          <a:ea typeface="メイリオ" panose="020B0604030504040204" pitchFamily="50" charset="-128"/>
                        </a:rPr>
                        <a:t>11:00</a:t>
                      </a:r>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4214238"/>
                  </a:ext>
                </a:extLst>
              </a:tr>
              <a:tr h="300840">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3</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部</a:t>
                      </a: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12:00</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12:45</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694362"/>
                  </a:ext>
                </a:extLst>
              </a:tr>
              <a:tr h="300840">
                <a:tc>
                  <a:txBody>
                    <a:bodyPr/>
                    <a:lstStyle/>
                    <a:p>
                      <a:pPr algn="ctr" fontAlgn="ctr"/>
                      <a:r>
                        <a:rPr lang="en-US" altLang="ja-JP" sz="1700" b="1" i="0" u="none" strike="noStrike">
                          <a:solidFill>
                            <a:srgbClr val="FF0000"/>
                          </a:solidFill>
                          <a:effectLst/>
                          <a:latin typeface="メイリオ" panose="020B0604030504040204" pitchFamily="50" charset="-128"/>
                          <a:ea typeface="メイリオ" panose="020B0604030504040204" pitchFamily="50" charset="-128"/>
                        </a:rPr>
                        <a:t>19</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B0F0"/>
                          </a:solidFill>
                          <a:effectLst/>
                          <a:latin typeface="メイリオ" panose="020B0604030504040204" pitchFamily="50" charset="-128"/>
                          <a:ea typeface="メイリオ" panose="020B0604030504040204" pitchFamily="50" charset="-128"/>
                        </a:rPr>
                        <a:t>25</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0412282"/>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64853398"/>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300" b="1" i="0" u="none" strike="noStrike">
                          <a:solidFill>
                            <a:srgbClr val="000000"/>
                          </a:solidFill>
                          <a:effectLst/>
                          <a:latin typeface="メイリオ" panose="020B0604030504040204" pitchFamily="50" charset="-128"/>
                          <a:ea typeface="メイリオ" panose="020B0604030504040204" pitchFamily="50" charset="-128"/>
                        </a:rPr>
                        <a:t>おもちゃの病院</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300" b="1" i="0" u="none" strike="noStrike">
                          <a:solidFill>
                            <a:srgbClr val="000000"/>
                          </a:solidFill>
                          <a:effectLst/>
                          <a:latin typeface="メイリオ" panose="020B0604030504040204" pitchFamily="50" charset="-128"/>
                          <a:ea typeface="メイリオ" panose="020B0604030504040204" pitchFamily="50" charset="-128"/>
                        </a:rPr>
                        <a:t>元気いっぱい！！</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35978646"/>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en-US" altLang="ja-JP" sz="1300" b="0" i="0" u="none" strike="noStrike">
                          <a:solidFill>
                            <a:srgbClr val="000000"/>
                          </a:solidFill>
                          <a:effectLst/>
                          <a:latin typeface="メイリオ" panose="020B0604030504040204" pitchFamily="50" charset="-128"/>
                          <a:ea typeface="メイリオ" panose="020B0604030504040204" pitchFamily="50" charset="-128"/>
                        </a:rPr>
                        <a:t>(13:00</a:t>
                      </a:r>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300" b="0" i="0" u="none" strike="noStrike">
                          <a:solidFill>
                            <a:srgbClr val="000000"/>
                          </a:solidFill>
                          <a:effectLst/>
                          <a:latin typeface="メイリオ" panose="020B0604030504040204" pitchFamily="50" charset="-128"/>
                          <a:ea typeface="メイリオ" panose="020B0604030504040204" pitchFamily="50" charset="-128"/>
                        </a:rPr>
                        <a:t>16:00</a:t>
                      </a:r>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ja-JP" altLang="en-US" sz="13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72963599"/>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7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1491218"/>
                  </a:ext>
                </a:extLst>
              </a:tr>
              <a:tr h="300840">
                <a:tc>
                  <a:txBody>
                    <a:bodyPr/>
                    <a:lstStyle/>
                    <a:p>
                      <a:pPr algn="ctr" fontAlgn="ctr"/>
                      <a:r>
                        <a:rPr lang="en-US" altLang="ja-JP" sz="1700" b="1" i="0" u="none" strike="noStrike">
                          <a:solidFill>
                            <a:srgbClr val="FF0000"/>
                          </a:solidFill>
                          <a:effectLst/>
                          <a:latin typeface="メイリオ" panose="020B0604030504040204" pitchFamily="50" charset="-128"/>
                          <a:ea typeface="メイリオ" panose="020B0604030504040204" pitchFamily="50" charset="-128"/>
                        </a:rPr>
                        <a:t>26</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700" b="1" i="0" u="none" strike="noStrike">
                          <a:solidFill>
                            <a:srgbClr val="000000"/>
                          </a:solidFill>
                          <a:effectLst/>
                          <a:latin typeface="メイリオ" panose="020B0604030504040204" pitchFamily="50" charset="-128"/>
                          <a:ea typeface="メイリオ" panose="020B0604030504040204" pitchFamily="50" charset="-128"/>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B0F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8705695"/>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08551231"/>
                  </a:ext>
                </a:extLst>
              </a:tr>
              <a:tr h="403759">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500" b="1"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ja-JP" altLang="en-US" sz="2300" b="1" i="0" u="none" strike="noStrike">
                          <a:solidFill>
                            <a:srgbClr val="000000"/>
                          </a:solidFill>
                          <a:effectLst/>
                          <a:latin typeface="メイリオ" panose="020B0604030504040204" pitchFamily="50" charset="-128"/>
                          <a:ea typeface="メイリオ" panose="020B0604030504040204" pitchFamily="50" charset="-128"/>
                        </a:rPr>
                        <a:t>休館日</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ja-JP" altLang="en-US" sz="2300" b="1" i="0" u="none" strike="noStrike">
                          <a:solidFill>
                            <a:srgbClr val="000000"/>
                          </a:solidFill>
                          <a:effectLst/>
                          <a:latin typeface="メイリオ" panose="020B0604030504040204" pitchFamily="50" charset="-128"/>
                          <a:ea typeface="メイリオ" panose="020B0604030504040204" pitchFamily="50" charset="-128"/>
                        </a:rPr>
                        <a:t>休館日</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ja-JP" altLang="en-US" sz="2300" b="1" i="0" u="none" strike="noStrike">
                          <a:solidFill>
                            <a:srgbClr val="000000"/>
                          </a:solidFill>
                          <a:effectLst/>
                          <a:latin typeface="メイリオ" panose="020B0604030504040204" pitchFamily="50" charset="-128"/>
                          <a:ea typeface="メイリオ" panose="020B0604030504040204" pitchFamily="50" charset="-128"/>
                        </a:rPr>
                        <a:t>休館日</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19607317"/>
                  </a:ext>
                </a:extLst>
              </a:tr>
              <a:tr h="300840">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31220687"/>
                  </a:ext>
                </a:extLst>
              </a:tr>
              <a:tr h="384332">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ja-JP" altLang="en-US" sz="17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0811750"/>
                  </a:ext>
                </a:extLst>
              </a:tr>
              <a:tr h="308757">
                <a:tc>
                  <a:txBody>
                    <a:bodyPr/>
                    <a:lstStyle/>
                    <a:p>
                      <a:pPr algn="ctr" fontAlgn="ctr"/>
                      <a:endParaRPr lang="ja-JP" altLang="en-US" sz="1700" b="0" i="0" u="none" strike="noStrike">
                        <a:solidFill>
                          <a:srgbClr val="FF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1700" b="0" i="0" u="none" strike="noStrike">
                        <a:solidFill>
                          <a:srgbClr val="FF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1700" b="0" i="0" u="none" strike="noStrike">
                        <a:solidFill>
                          <a:srgbClr val="FF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1700" b="0" i="0" u="none" strike="noStrike">
                        <a:solidFill>
                          <a:srgbClr val="FF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1700" b="0" i="0" u="none" strike="noStrike">
                        <a:solidFill>
                          <a:srgbClr val="FF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1700" b="0" i="0" u="none" strike="noStrike">
                        <a:solidFill>
                          <a:srgbClr val="FF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1700" b="0" i="0" u="none" strike="noStrike" dirty="0">
                        <a:solidFill>
                          <a:srgbClr val="FF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46560262"/>
                  </a:ext>
                </a:extLst>
              </a:tr>
            </a:tbl>
          </a:graphicData>
        </a:graphic>
      </p:graphicFrame>
    </p:spTree>
    <p:extLst>
      <p:ext uri="{BB962C8B-B14F-4D97-AF65-F5344CB8AC3E}">
        <p14:creationId xmlns:p14="http://schemas.microsoft.com/office/powerpoint/2010/main" val="2184394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3201"/>
            <a:ext cx="12084957" cy="9220920"/>
          </a:xfrm>
          <a:prstGeom prst="rect">
            <a:avLst/>
          </a:prstGeom>
        </p:spPr>
      </p:pic>
      <p:pic>
        <p:nvPicPr>
          <p:cNvPr id="20" name="図 19"/>
          <p:cNvPicPr>
            <a:picLocks noChangeAspect="1"/>
          </p:cNvPicPr>
          <p:nvPr/>
        </p:nvPicPr>
        <p:blipFill rotWithShape="1">
          <a:blip r:embed="rId3">
            <a:extLst>
              <a:ext uri="{28A0092B-C50C-407E-A947-70E740481C1C}">
                <a14:useLocalDpi xmlns:a14="http://schemas.microsoft.com/office/drawing/2010/main" val="0"/>
              </a:ext>
            </a:extLst>
          </a:blip>
          <a:srcRect b="6430"/>
          <a:stretch/>
        </p:blipFill>
        <p:spPr>
          <a:xfrm>
            <a:off x="394017" y="9013393"/>
            <a:ext cx="5720954" cy="3319960"/>
          </a:xfrm>
          <a:prstGeom prst="rect">
            <a:avLst/>
          </a:prstGeom>
        </p:spPr>
      </p:pic>
      <p:pic>
        <p:nvPicPr>
          <p:cNvPr id="14" name="図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8030" y="9030852"/>
            <a:ext cx="5856878" cy="2863240"/>
          </a:xfrm>
          <a:prstGeom prst="rect">
            <a:avLst/>
          </a:prstGeom>
        </p:spPr>
      </p:pic>
      <p:sp>
        <p:nvSpPr>
          <p:cNvPr id="2" name="AutoShape 2" descr="「保育イラスト無料 白黒 4月 チューリップ」の画像検索結果"/>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 name="AutoShape 4" descr="「保育イラスト無料 白黒 4月 チューリップ」の画像検索結果"/>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 name="AutoShape 2" descr="「誕生日　イラスト　枠」の画像検索結果"/>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AutoShape 2" descr="「おしらせ　イラスト　枠　無料」の画像検索結果"/>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テキスト ボックス 18"/>
          <p:cNvSpPr txBox="1"/>
          <p:nvPr/>
        </p:nvSpPr>
        <p:spPr>
          <a:xfrm>
            <a:off x="641937" y="12656107"/>
            <a:ext cx="5322034" cy="2677656"/>
          </a:xfrm>
          <a:prstGeom prst="rect">
            <a:avLst/>
          </a:prstGeom>
          <a:noFill/>
          <a:ln w="38100">
            <a:solidFill>
              <a:srgbClr val="FF0000"/>
            </a:solidFill>
          </a:ln>
        </p:spPr>
        <p:txBody>
          <a:bodyPr wrap="square" rtlCol="0">
            <a:spAutoFit/>
          </a:bodyPr>
          <a:lstStyle/>
          <a:p>
            <a:r>
              <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rPr>
              <a:t>　青梅市子育て支援センターはぐはぐ　　　　　　　　　　</a:t>
            </a:r>
            <a:endParaRPr kumimoji="1"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198-0024</a:t>
            </a:r>
            <a:endParaRPr lang="en-US" altLang="ja-JP" sz="2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青梅市新町</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2-21-9</a:t>
            </a:r>
          </a:p>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TEL : 0428-31-1318</a:t>
            </a:r>
          </a:p>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はぐはぐ</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へのアクセス➡</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6228030" y="11920007"/>
            <a:ext cx="5815113" cy="3477875"/>
          </a:xfrm>
          <a:prstGeom prst="rect">
            <a:avLst/>
          </a:prstGeom>
          <a:noFill/>
          <a:ln w="38100">
            <a:solidFill>
              <a:srgbClr val="FF0000"/>
            </a:solidFill>
          </a:ln>
        </p:spPr>
        <p:txBody>
          <a:bodyPr wrap="square" rtlCol="0">
            <a:spAutoFit/>
          </a:bodyPr>
          <a:lstStyle/>
          <a:p>
            <a:r>
              <a:rPr lang="en-US" altLang="ja-JP" sz="2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開館時間</a:t>
            </a:r>
            <a:r>
              <a:rPr lang="en-US" altLang="ja-JP" sz="2200" b="1"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00</a:t>
            </a:r>
          </a:p>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休館日</a:t>
            </a:r>
            <a:r>
              <a:rPr lang="en-US" altLang="ja-JP" sz="2200" b="1"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毎月第</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月曜日</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祝日の場合はその翌日</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年末年始</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(12/29</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1/3)</a:t>
            </a:r>
          </a:p>
          <a:p>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お知らせ</a:t>
            </a:r>
            <a:r>
              <a:rPr lang="en-US" altLang="ja-JP" sz="2200" b="1"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大雪や台風などで、支援センターの</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利用に支障があると、市が判断した場合、</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休館となります。</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市の</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でご確認ください。</a:t>
            </a:r>
          </a:p>
        </p:txBody>
      </p:sp>
      <p:sp>
        <p:nvSpPr>
          <p:cNvPr id="8" name="正方形/長方形 7"/>
          <p:cNvSpPr/>
          <p:nvPr/>
        </p:nvSpPr>
        <p:spPr>
          <a:xfrm>
            <a:off x="3587749" y="849838"/>
            <a:ext cx="4523071" cy="769441"/>
          </a:xfrm>
          <a:prstGeom prst="rect">
            <a:avLst/>
          </a:prstGeom>
        </p:spPr>
        <p:txBody>
          <a:bodyPr wrap="square">
            <a:spAutoFit/>
          </a:bodyPr>
          <a:lstStyle/>
          <a:p>
            <a:pPr algn="ctr">
              <a:spcAft>
                <a:spcPts val="0"/>
              </a:spcAft>
            </a:pPr>
            <a:r>
              <a:rPr lang="ja-JP" altLang="en-US" sz="4400" b="1" kern="100" dirty="0">
                <a:latin typeface="Century" panose="02040604050505020304" pitchFamily="18" charset="0"/>
                <a:ea typeface="メイリオ" panose="020B0604030504040204" pitchFamily="50" charset="-128"/>
                <a:cs typeface="Times New Roman" panose="02020603050405020304" pitchFamily="18" charset="0"/>
              </a:rPr>
              <a:t>お知らせ</a:t>
            </a:r>
            <a:r>
              <a:rPr lang="ja-JP" altLang="en-US" sz="4000" b="1" kern="100" dirty="0">
                <a:latin typeface="Century" panose="02040604050505020304" pitchFamily="18" charset="0"/>
                <a:ea typeface="メイリオ" panose="020B0604030504040204" pitchFamily="50" charset="-128"/>
                <a:cs typeface="Times New Roman" panose="02020603050405020304" pitchFamily="18" charset="0"/>
              </a:rPr>
              <a:t>           </a:t>
            </a:r>
            <a:endParaRPr lang="ja-JP" altLang="ja-JP" sz="4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p:cNvSpPr/>
          <p:nvPr/>
        </p:nvSpPr>
        <p:spPr>
          <a:xfrm>
            <a:off x="149038" y="1444942"/>
            <a:ext cx="3365024" cy="492443"/>
          </a:xfrm>
          <a:prstGeom prst="rect">
            <a:avLst/>
          </a:prstGeom>
        </p:spPr>
        <p:txBody>
          <a:bodyPr wrap="none">
            <a:spAutoFit/>
          </a:bodyPr>
          <a:lstStyle/>
          <a:p>
            <a:pPr indent="1168400" algn="just">
              <a:spcAft>
                <a:spcPts val="0"/>
              </a:spcAft>
            </a:pPr>
            <a:r>
              <a:rPr lang="en-US" altLang="ja-JP" sz="2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600" kern="100" dirty="0">
                <a:latin typeface="メイリオ" panose="020B0604030504040204" pitchFamily="50" charset="-128"/>
                <a:ea typeface="メイリオ" panose="020B0604030504040204" pitchFamily="50" charset="-128"/>
                <a:cs typeface="Times New Roman" panose="02020603050405020304" pitchFamily="18" charset="0"/>
              </a:rPr>
              <a:t>利用</a:t>
            </a:r>
            <a:r>
              <a:rPr lang="ja-JP" altLang="ja-JP" sz="2600" kern="100" dirty="0">
                <a:latin typeface="メイリオ" panose="020B0604030504040204" pitchFamily="50" charset="-128"/>
                <a:ea typeface="メイリオ" panose="020B0604030504040204" pitchFamily="50" charset="-128"/>
                <a:cs typeface="Times New Roman" panose="02020603050405020304" pitchFamily="18" charset="0"/>
              </a:rPr>
              <a:t>時間</a:t>
            </a:r>
            <a:r>
              <a:rPr lang="en-US" altLang="ja-JP" sz="2600" kern="100" dirty="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600" b="1"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正方形/長方形 9"/>
          <p:cNvSpPr/>
          <p:nvPr/>
        </p:nvSpPr>
        <p:spPr>
          <a:xfrm>
            <a:off x="2194654" y="1976048"/>
            <a:ext cx="7791205" cy="3600986"/>
          </a:xfrm>
          <a:prstGeom prst="rect">
            <a:avLst/>
          </a:prstGeom>
        </p:spPr>
        <p:txBody>
          <a:bodyPr wrap="square">
            <a:spAutoFit/>
          </a:bodyPr>
          <a:lstStyle/>
          <a:p>
            <a:pPr lvl="0" algn="just">
              <a:spcAft>
                <a:spcPts val="0"/>
              </a:spcAft>
            </a:pPr>
            <a:r>
              <a:rPr lang="ja-JP" altLang="en-US" sz="2200" b="1" kern="100" dirty="0">
                <a:latin typeface="メイリオ" panose="020B0604030504040204" pitchFamily="50" charset="-128"/>
                <a:ea typeface="メイリオ" panose="020B0604030504040204" pitchFamily="50" charset="-128"/>
                <a:cs typeface="Times New Roman" panose="02020603050405020304" pitchFamily="18" charset="0"/>
              </a:rPr>
              <a:t>①</a:t>
            </a:r>
            <a:r>
              <a:rPr lang="en-US" altLang="ja-JP" sz="2200" b="1" kern="100" dirty="0">
                <a:latin typeface="メイリオ" panose="020B0604030504040204" pitchFamily="50" charset="-128"/>
                <a:ea typeface="メイリオ" panose="020B0604030504040204" pitchFamily="50" charset="-128"/>
                <a:cs typeface="Times New Roman" panose="02020603050405020304" pitchFamily="18" charset="0"/>
              </a:rPr>
              <a:t>9:30</a:t>
            </a:r>
            <a:r>
              <a:rPr lang="ja-JP" altLang="ja-JP" sz="2200" b="1"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200" b="1" kern="100" dirty="0">
                <a:latin typeface="メイリオ" panose="020B0604030504040204" pitchFamily="50" charset="-128"/>
                <a:ea typeface="メイリオ" panose="020B0604030504040204" pitchFamily="50" charset="-128"/>
                <a:cs typeface="Times New Roman" panose="02020603050405020304" pitchFamily="18" charset="0"/>
              </a:rPr>
              <a:t>12:00</a:t>
            </a:r>
            <a:r>
              <a:rPr lang="ja-JP" altLang="en-US" sz="22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200" kern="100" dirty="0">
                <a:latin typeface="メイリオ" panose="020B0604030504040204" pitchFamily="50" charset="-128"/>
                <a:ea typeface="メイリオ" panose="020B0604030504040204" pitchFamily="50" charset="-128"/>
                <a:cs typeface="Times New Roman" panose="02020603050405020304" pitchFamily="18" charset="0"/>
              </a:rPr>
              <a:t>利用時間が変更になりました。</a:t>
            </a:r>
            <a:endParaRPr lang="en-US" altLang="ja-JP" sz="2200" i="1" kern="100" dirty="0">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0"/>
              </a:spcAft>
            </a:pPr>
            <a:r>
              <a:rPr lang="ja-JP" altLang="en-US" sz="2200" b="1" kern="100" dirty="0">
                <a:latin typeface="メイリオ" panose="020B0604030504040204" pitchFamily="50" charset="-128"/>
                <a:ea typeface="メイリオ" panose="020B0604030504040204" pitchFamily="50" charset="-128"/>
                <a:cs typeface="Times New Roman" panose="02020603050405020304" pitchFamily="18" charset="0"/>
              </a:rPr>
              <a:t>②</a:t>
            </a:r>
            <a:r>
              <a:rPr lang="en-US" altLang="ja-JP" sz="2200" b="1" kern="100" dirty="0">
                <a:latin typeface="メイリオ" panose="020B0604030504040204" pitchFamily="50" charset="-128"/>
                <a:ea typeface="メイリオ" panose="020B0604030504040204" pitchFamily="50" charset="-128"/>
                <a:cs typeface="Times New Roman" panose="02020603050405020304" pitchFamily="18" charset="0"/>
              </a:rPr>
              <a:t>13:00</a:t>
            </a:r>
            <a:r>
              <a:rPr lang="ja-JP" altLang="en-US" sz="2200" b="1"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200" b="1" kern="100" dirty="0">
                <a:latin typeface="メイリオ" panose="020B0604030504040204" pitchFamily="50" charset="-128"/>
                <a:ea typeface="メイリオ" panose="020B0604030504040204" pitchFamily="50" charset="-128"/>
                <a:cs typeface="Times New Roman" panose="02020603050405020304" pitchFamily="18" charset="0"/>
              </a:rPr>
              <a:t>16:00</a:t>
            </a:r>
            <a:endParaRPr lang="en-US" altLang="ja-JP" sz="2200" kern="100" dirty="0">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0"/>
              </a:spcAft>
            </a:pPr>
            <a:endParaRPr lang="en-US" altLang="ja-JP" sz="2200" b="1" kern="100" dirty="0">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0"/>
              </a:spcAft>
            </a:pPr>
            <a:r>
              <a:rPr lang="ja-JP" altLang="en-US" sz="2200" kern="100" dirty="0">
                <a:latin typeface="メイリオ" panose="020B0604030504040204" pitchFamily="50" charset="-128"/>
                <a:ea typeface="メイリオ" panose="020B0604030504040204" pitchFamily="50" charset="-128"/>
                <a:cs typeface="Times New Roman" panose="02020603050405020304" pitchFamily="18" charset="0"/>
              </a:rPr>
              <a:t>乳幼児親子利用可能時間：月～金　終日</a:t>
            </a:r>
            <a:endParaRPr lang="en-US" altLang="ja-JP" sz="2200" kern="100" dirty="0">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0"/>
              </a:spcAft>
            </a:pPr>
            <a:r>
              <a:rPr lang="ja-JP" altLang="en-US" sz="2200" kern="100" dirty="0">
                <a:latin typeface="メイリオ" panose="020B0604030504040204" pitchFamily="50" charset="-128"/>
                <a:ea typeface="メイリオ" panose="020B0604030504040204" pitchFamily="50" charset="-128"/>
                <a:cs typeface="Times New Roman" panose="02020603050405020304" pitchFamily="18" charset="0"/>
              </a:rPr>
              <a:t>　　　　　　　　　　　　土・日　①のみ</a:t>
            </a:r>
            <a:endParaRPr lang="en-US" altLang="ja-JP" sz="2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sz="2200" kern="100" dirty="0">
                <a:latin typeface="メイリオ" panose="020B0604030504040204" pitchFamily="50" charset="-128"/>
                <a:ea typeface="メイリオ" panose="020B0604030504040204" pitchFamily="50" charset="-128"/>
                <a:cs typeface="Times New Roman" panose="02020603050405020304" pitchFamily="18" charset="0"/>
              </a:rPr>
              <a:t>小学生以上利用可能時間：土・日　②</a:t>
            </a:r>
            <a:endParaRPr lang="en-US" altLang="ja-JP" sz="2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0"/>
              </a:spcAft>
            </a:pPr>
            <a:endParaRPr lang="ja-JP" altLang="en-US" sz="2400" dirty="0"/>
          </a:p>
        </p:txBody>
      </p:sp>
      <p:sp>
        <p:nvSpPr>
          <p:cNvPr id="11" name="正方形/長方形 10"/>
          <p:cNvSpPr/>
          <p:nvPr/>
        </p:nvSpPr>
        <p:spPr>
          <a:xfrm>
            <a:off x="1363496" y="9506010"/>
            <a:ext cx="6096000" cy="2092881"/>
          </a:xfrm>
          <a:prstGeom prst="rect">
            <a:avLst/>
          </a:prstGeom>
        </p:spPr>
        <p:txBody>
          <a:bodyPr>
            <a:spAutoFit/>
          </a:bodyPr>
          <a:lstStyle/>
          <a:p>
            <a:r>
              <a:rPr lang="ja-JP" altLang="en-US" sz="2600" b="1" dirty="0">
                <a:latin typeface="メイリオ" panose="020B0604030504040204" pitchFamily="50" charset="-128"/>
                <a:ea typeface="メイリオ" panose="020B0604030504040204" pitchFamily="50" charset="-128"/>
              </a:rPr>
              <a:t>お誕生月に「バースデー</a:t>
            </a:r>
            <a:endParaRPr lang="en-US" altLang="ja-JP" sz="2600" b="1" dirty="0">
              <a:latin typeface="メイリオ" panose="020B0604030504040204" pitchFamily="50" charset="-128"/>
              <a:ea typeface="メイリオ" panose="020B0604030504040204" pitchFamily="50" charset="-128"/>
            </a:endParaRPr>
          </a:p>
          <a:p>
            <a:r>
              <a:rPr lang="ja-JP" altLang="en-US" sz="2600" b="1" dirty="0">
                <a:latin typeface="メイリオ" panose="020B0604030504040204" pitchFamily="50" charset="-128"/>
                <a:ea typeface="メイリオ" panose="020B0604030504040204" pitchFamily="50" charset="-128"/>
              </a:rPr>
              <a:t>カード」をプレゼント</a:t>
            </a:r>
            <a:endParaRPr lang="en-US" altLang="ja-JP" sz="2600" b="1" dirty="0">
              <a:latin typeface="メイリオ" panose="020B0604030504040204" pitchFamily="50" charset="-128"/>
              <a:ea typeface="メイリオ" panose="020B0604030504040204" pitchFamily="50" charset="-128"/>
            </a:endParaRPr>
          </a:p>
          <a:p>
            <a:r>
              <a:rPr lang="ja-JP" altLang="en-US" sz="2600" b="1" dirty="0">
                <a:latin typeface="メイリオ" panose="020B0604030504040204" pitchFamily="50" charset="-128"/>
                <a:ea typeface="メイリオ" panose="020B0604030504040204" pitchFamily="50" charset="-128"/>
              </a:rPr>
              <a:t>しています。　</a:t>
            </a:r>
            <a:endParaRPr lang="en-US" altLang="ja-JP" sz="2600" b="1" dirty="0">
              <a:latin typeface="メイリオ" panose="020B0604030504040204" pitchFamily="50" charset="-128"/>
              <a:ea typeface="メイリオ" panose="020B0604030504040204" pitchFamily="50" charset="-128"/>
            </a:endParaRPr>
          </a:p>
          <a:p>
            <a:r>
              <a:rPr lang="ja-JP" altLang="en-US" sz="2600" b="1" dirty="0">
                <a:latin typeface="メイリオ" panose="020B0604030504040204" pitchFamily="50" charset="-128"/>
                <a:ea typeface="メイリオ" panose="020B0604030504040204" pitchFamily="50" charset="-128"/>
              </a:rPr>
              <a:t>お気軽にスタッフに</a:t>
            </a:r>
            <a:endParaRPr lang="en-US" altLang="ja-JP" sz="2600" b="1" dirty="0">
              <a:latin typeface="メイリオ" panose="020B0604030504040204" pitchFamily="50" charset="-128"/>
              <a:ea typeface="メイリオ" panose="020B0604030504040204" pitchFamily="50" charset="-128"/>
            </a:endParaRPr>
          </a:p>
          <a:p>
            <a:r>
              <a:rPr lang="ja-JP" altLang="en-US" sz="2600" b="1" dirty="0">
                <a:latin typeface="メイリオ" panose="020B0604030504040204" pitchFamily="50" charset="-128"/>
                <a:ea typeface="メイリオ" panose="020B0604030504040204" pitchFamily="50" charset="-128"/>
              </a:rPr>
              <a:t>お声がけください。</a:t>
            </a:r>
          </a:p>
        </p:txBody>
      </p:sp>
      <p:sp>
        <p:nvSpPr>
          <p:cNvPr id="15" name="正方形/長方形 14"/>
          <p:cNvSpPr/>
          <p:nvPr/>
        </p:nvSpPr>
        <p:spPr>
          <a:xfrm>
            <a:off x="6977110" y="9253924"/>
            <a:ext cx="6096000" cy="2800767"/>
          </a:xfrm>
          <a:prstGeom prst="rect">
            <a:avLst/>
          </a:prstGeom>
        </p:spPr>
        <p:txBody>
          <a:bodyPr>
            <a:spAutoFit/>
          </a:bodyPr>
          <a:lstStyle/>
          <a:p>
            <a:r>
              <a:rPr lang="en-US" altLang="ja-JP" sz="3200" b="1" dirty="0">
                <a:latin typeface="メイリオ" panose="020B0604030504040204" pitchFamily="50" charset="-128"/>
                <a:ea typeface="メイリオ" panose="020B0604030504040204" pitchFamily="50" charset="-128"/>
                <a:cs typeface="メイリオ" panose="020B0604030504040204" pitchFamily="50" charset="-128"/>
              </a:rPr>
              <a:t>【Twitter】</a:t>
            </a: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はぐはぐの様子や</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子育てに役立つ情報、</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青梅市の情報などを</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つぶやいています♪</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1311000" y="3926368"/>
            <a:ext cx="12339522" cy="4616648"/>
          </a:xfrm>
          <a:prstGeom prst="rect">
            <a:avLst/>
          </a:prstGeom>
          <a:noFill/>
        </p:spPr>
        <p:txBody>
          <a:bodyPr wrap="square" rtlCol="0">
            <a:spAutoFit/>
          </a:bodyPr>
          <a:lstStyle/>
          <a:p>
            <a:endParaRPr kumimoji="1" lang="en-US" altLang="ja-JP" sz="2600" dirty="0">
              <a:latin typeface="メイリオ" panose="020B0604030504040204" pitchFamily="50" charset="-128"/>
              <a:ea typeface="メイリオ" panose="020B0604030504040204" pitchFamily="50" charset="-128"/>
            </a:endParaRPr>
          </a:p>
          <a:p>
            <a:r>
              <a:rPr kumimoji="1" lang="en-US" altLang="ja-JP" sz="2600" dirty="0">
                <a:latin typeface="メイリオ" panose="020B0604030504040204" pitchFamily="50" charset="-128"/>
                <a:ea typeface="メイリオ" panose="020B0604030504040204" pitchFamily="50" charset="-128"/>
              </a:rPr>
              <a:t>【</a:t>
            </a:r>
            <a:r>
              <a:rPr lang="ja-JP" altLang="en-US" sz="2600" dirty="0">
                <a:latin typeface="メイリオ" panose="020B0604030504040204" pitchFamily="50" charset="-128"/>
                <a:ea typeface="メイリオ" panose="020B0604030504040204" pitchFamily="50" charset="-128"/>
              </a:rPr>
              <a:t>利用のお願い</a:t>
            </a:r>
            <a:r>
              <a:rPr kumimoji="1" lang="en-US" altLang="ja-JP" sz="2600" dirty="0">
                <a:latin typeface="メイリオ" panose="020B0604030504040204" pitchFamily="50" charset="-128"/>
                <a:ea typeface="メイリオ" panose="020B0604030504040204" pitchFamily="50" charset="-128"/>
              </a:rPr>
              <a:t>】</a:t>
            </a:r>
          </a:p>
          <a:p>
            <a:r>
              <a:rPr lang="ja-JP" altLang="en-US" sz="2200" dirty="0">
                <a:latin typeface="メイリオ" panose="020B0604030504040204" pitchFamily="50" charset="-128"/>
                <a:ea typeface="メイリオ" panose="020B0604030504040204" pitchFamily="50" charset="-128"/>
              </a:rPr>
              <a:t>　　・ご利用日の前日より予約を受け付けてます。</a:t>
            </a:r>
            <a:endParaRPr lang="en-US" altLang="ja-JP" sz="2200" dirty="0">
              <a:latin typeface="メイリオ" panose="020B0604030504040204" pitchFamily="50" charset="-128"/>
              <a:ea typeface="メイリオ" panose="020B0604030504040204" pitchFamily="50" charset="-128"/>
            </a:endParaRPr>
          </a:p>
          <a:p>
            <a:r>
              <a:rPr lang="ja-JP" altLang="en-US" sz="2200" dirty="0">
                <a:latin typeface="メイリオ" panose="020B0604030504040204" pitchFamily="50" charset="-128"/>
                <a:ea typeface="メイリオ" panose="020B0604030504040204" pitchFamily="50" charset="-128"/>
              </a:rPr>
              <a:t>　　・利用は予約優先となります。</a:t>
            </a:r>
            <a:endParaRPr lang="en-US" altLang="ja-JP" sz="2200" dirty="0">
              <a:latin typeface="メイリオ" panose="020B0604030504040204" pitchFamily="50" charset="-128"/>
              <a:ea typeface="メイリオ" panose="020B0604030504040204" pitchFamily="50" charset="-128"/>
            </a:endParaRPr>
          </a:p>
          <a:p>
            <a:r>
              <a:rPr lang="ja-JP" altLang="en-US" sz="2200" dirty="0">
                <a:latin typeface="メイリオ" panose="020B0604030504040204" pitchFamily="50" charset="-128"/>
                <a:ea typeface="メイリオ" panose="020B0604030504040204" pitchFamily="50" charset="-128"/>
              </a:rPr>
              <a:t>　　・１枠</a:t>
            </a:r>
            <a:r>
              <a:rPr lang="en-US" altLang="ja-JP" sz="2200" dirty="0">
                <a:latin typeface="メイリオ" panose="020B0604030504040204" pitchFamily="50" charset="-128"/>
                <a:ea typeface="メイリオ" panose="020B0604030504040204" pitchFamily="50" charset="-128"/>
              </a:rPr>
              <a:t>15</a:t>
            </a:r>
            <a:r>
              <a:rPr lang="ja-JP" altLang="en-US" sz="2200" dirty="0">
                <a:latin typeface="メイリオ" panose="020B0604030504040204" pitchFamily="50" charset="-128"/>
                <a:ea typeface="メイリオ" panose="020B0604030504040204" pitchFamily="50" charset="-128"/>
              </a:rPr>
              <a:t>組までご利用できます。　　</a:t>
            </a:r>
            <a:endParaRPr lang="en-US" altLang="ja-JP" sz="2200" dirty="0">
              <a:latin typeface="メイリオ" panose="020B0604030504040204" pitchFamily="50" charset="-128"/>
              <a:ea typeface="メイリオ" panose="020B0604030504040204" pitchFamily="50" charset="-128"/>
            </a:endParaRPr>
          </a:p>
          <a:p>
            <a:r>
              <a:rPr kumimoji="1" lang="ja-JP" altLang="en-US" sz="2200" dirty="0">
                <a:latin typeface="メイリオ" panose="020B0604030504040204" pitchFamily="50" charset="-128"/>
                <a:ea typeface="メイリオ" panose="020B0604030504040204" pitchFamily="50" charset="-128"/>
              </a:rPr>
              <a:t>　　・小学生・中学生・高校生の枠は</a:t>
            </a:r>
            <a:r>
              <a:rPr kumimoji="1" lang="en-US" altLang="ja-JP" sz="2200" dirty="0">
                <a:latin typeface="メイリオ" panose="020B0604030504040204" pitchFamily="50" charset="-128"/>
                <a:ea typeface="メイリオ" panose="020B0604030504040204" pitchFamily="50" charset="-128"/>
              </a:rPr>
              <a:t>15</a:t>
            </a:r>
            <a:r>
              <a:rPr kumimoji="1" lang="ja-JP" altLang="en-US" sz="2200" dirty="0">
                <a:latin typeface="メイリオ" panose="020B0604030504040204" pitchFamily="50" charset="-128"/>
                <a:ea typeface="メイリオ" panose="020B0604030504040204" pitchFamily="50" charset="-128"/>
              </a:rPr>
              <a:t>名まで利用ができます。</a:t>
            </a:r>
            <a:endParaRPr kumimoji="1" lang="en-US" altLang="ja-JP" sz="2200" dirty="0">
              <a:latin typeface="メイリオ" panose="020B0604030504040204" pitchFamily="50" charset="-128"/>
              <a:ea typeface="メイリオ" panose="020B0604030504040204" pitchFamily="50" charset="-128"/>
            </a:endParaRPr>
          </a:p>
          <a:p>
            <a:r>
              <a:rPr lang="ja-JP" altLang="en-US" sz="2200" dirty="0">
                <a:solidFill>
                  <a:srgbClr val="333333"/>
                </a:solidFill>
                <a:latin typeface="Meiryo" panose="020B0604030504040204" pitchFamily="50" charset="-128"/>
                <a:ea typeface="Meiryo" panose="020B0604030504040204" pitchFamily="50" charset="-128"/>
              </a:rPr>
              <a:t>      ・３</a:t>
            </a:r>
            <a:r>
              <a:rPr lang="ja-JP" altLang="en-US" sz="2200" b="0" i="0" dirty="0">
                <a:solidFill>
                  <a:srgbClr val="333333"/>
                </a:solidFill>
                <a:effectLst/>
                <a:latin typeface="Meiryo" panose="020B0604030504040204" pitchFamily="50" charset="-128"/>
                <a:ea typeface="Meiryo" panose="020B0604030504040204" pitchFamily="50" charset="-128"/>
              </a:rPr>
              <a:t>歳以上のお子さんと保護者の方はマスクの着用をお願いいたします</a:t>
            </a:r>
            <a:r>
              <a:rPr lang="ja-JP" altLang="en-US" sz="2200" dirty="0">
                <a:solidFill>
                  <a:srgbClr val="333333"/>
                </a:solidFill>
                <a:latin typeface="Meiryo" panose="020B0604030504040204" pitchFamily="50" charset="-128"/>
                <a:ea typeface="Meiryo" panose="020B0604030504040204" pitchFamily="50" charset="-128"/>
              </a:rPr>
              <a:t>。</a:t>
            </a:r>
            <a:endParaRPr kumimoji="1" lang="en-US" altLang="ja-JP" sz="2200" dirty="0">
              <a:latin typeface="メイリオ" panose="020B0604030504040204" pitchFamily="50" charset="-128"/>
              <a:ea typeface="メイリオ" panose="020B0604030504040204" pitchFamily="50" charset="-128"/>
            </a:endParaRPr>
          </a:p>
          <a:p>
            <a:r>
              <a:rPr lang="ja-JP" altLang="en-US" sz="2200" dirty="0">
                <a:latin typeface="メイリオ" panose="020B0604030504040204" pitchFamily="50" charset="-128"/>
                <a:ea typeface="メイリオ" panose="020B0604030504040204" pitchFamily="50" charset="-128"/>
              </a:rPr>
              <a:t>　   ・大人は２人までの利用となります。</a:t>
            </a:r>
            <a:endParaRPr lang="en-US" altLang="ja-JP" sz="2200" dirty="0">
              <a:latin typeface="メイリオ" panose="020B0604030504040204" pitchFamily="50" charset="-128"/>
              <a:ea typeface="メイリオ" panose="020B0604030504040204" pitchFamily="50" charset="-128"/>
            </a:endParaRPr>
          </a:p>
          <a:p>
            <a:r>
              <a:rPr lang="ja-JP" altLang="en-US" sz="2200" dirty="0">
                <a:latin typeface="メイリオ" panose="020B0604030504040204" pitchFamily="50" charset="-128"/>
                <a:ea typeface="メイリオ" panose="020B0604030504040204" pitchFamily="50" charset="-128"/>
              </a:rPr>
              <a:t>　　・はぐはぐ</a:t>
            </a:r>
            <a:r>
              <a:rPr lang="en-US" altLang="ja-JP" sz="2200" dirty="0">
                <a:latin typeface="メイリオ" panose="020B0604030504040204" pitchFamily="50" charset="-128"/>
                <a:ea typeface="メイリオ" panose="020B0604030504040204" pitchFamily="50" charset="-128"/>
              </a:rPr>
              <a:t>HP</a:t>
            </a:r>
            <a:r>
              <a:rPr lang="ja-JP" altLang="en-US" sz="2200" dirty="0">
                <a:latin typeface="メイリオ" panose="020B0604030504040204" pitchFamily="50" charset="-128"/>
                <a:ea typeface="メイリオ" panose="020B0604030504040204" pitchFamily="50" charset="-128"/>
              </a:rPr>
              <a:t>・来館・電話にて予約ができます。</a:t>
            </a:r>
            <a:endParaRPr lang="en-US" altLang="ja-JP" sz="2200" dirty="0">
              <a:latin typeface="メイリオ" panose="020B0604030504040204" pitchFamily="50" charset="-128"/>
              <a:ea typeface="メイリオ" panose="020B0604030504040204" pitchFamily="50" charset="-128"/>
            </a:endParaRPr>
          </a:p>
          <a:p>
            <a:r>
              <a:rPr kumimoji="1" lang="ja-JP" altLang="en-US" sz="2200" dirty="0">
                <a:latin typeface="メイリオ" panose="020B0604030504040204" pitchFamily="50" charset="-128"/>
                <a:ea typeface="メイリオ" panose="020B0604030504040204" pitchFamily="50" charset="-128"/>
              </a:rPr>
              <a:t>　 　</a:t>
            </a:r>
            <a:r>
              <a:rPr lang="ja-JP" altLang="en-US" sz="2200" dirty="0">
                <a:latin typeface="メイリオ" panose="020B0604030504040204" pitchFamily="50" charset="-128"/>
                <a:ea typeface="メイリオ" panose="020B0604030504040204" pitchFamily="50" charset="-128"/>
              </a:rPr>
              <a:t> </a:t>
            </a:r>
            <a:r>
              <a:rPr kumimoji="1" lang="ja-JP" altLang="en-US" sz="2200" dirty="0">
                <a:latin typeface="メイリオ" panose="020B0604030504040204" pitchFamily="50" charset="-128"/>
                <a:ea typeface="メイリオ" panose="020B0604030504040204" pitchFamily="50" charset="-128"/>
              </a:rPr>
              <a:t>最新情報は、青梅市の</a:t>
            </a:r>
            <a:r>
              <a:rPr lang="en-US" altLang="ja-JP" sz="2200" dirty="0">
                <a:latin typeface="メイリオ" panose="020B0604030504040204" pitchFamily="50" charset="-128"/>
                <a:ea typeface="メイリオ" panose="020B0604030504040204" pitchFamily="50" charset="-128"/>
              </a:rPr>
              <a:t>HP</a:t>
            </a:r>
            <a:r>
              <a:rPr lang="ja-JP" altLang="en-US" sz="2200" dirty="0">
                <a:latin typeface="メイリオ" panose="020B0604030504040204" pitchFamily="50" charset="-128"/>
                <a:ea typeface="メイリオ" panose="020B0604030504040204" pitchFamily="50" charset="-128"/>
              </a:rPr>
              <a:t>・はぐはぐの</a:t>
            </a:r>
            <a:r>
              <a:rPr lang="en-US" altLang="ja-JP" sz="2200" dirty="0">
                <a:latin typeface="メイリオ" panose="020B0604030504040204" pitchFamily="50" charset="-128"/>
                <a:ea typeface="メイリオ" panose="020B0604030504040204" pitchFamily="50" charset="-128"/>
              </a:rPr>
              <a:t>Twitter</a:t>
            </a:r>
            <a:r>
              <a:rPr lang="ja-JP" altLang="en-US" sz="2200" dirty="0">
                <a:latin typeface="メイリオ" panose="020B0604030504040204" pitchFamily="50" charset="-128"/>
                <a:ea typeface="メイリオ" panose="020B0604030504040204" pitchFamily="50" charset="-128"/>
              </a:rPr>
              <a:t>を</a:t>
            </a:r>
            <a:r>
              <a:rPr kumimoji="1" lang="ja-JP" altLang="en-US" sz="2200" dirty="0">
                <a:latin typeface="メイリオ" panose="020B0604030504040204" pitchFamily="50" charset="-128"/>
                <a:ea typeface="メイリオ" panose="020B0604030504040204" pitchFamily="50" charset="-128"/>
              </a:rPr>
              <a:t>ご覧ください。</a:t>
            </a:r>
            <a:endParaRPr kumimoji="1" lang="en-US" altLang="ja-JP" sz="2200" dirty="0">
              <a:latin typeface="メイリオ" panose="020B0604030504040204" pitchFamily="50" charset="-128"/>
              <a:ea typeface="メイリオ" panose="020B0604030504040204" pitchFamily="50" charset="-128"/>
            </a:endParaRPr>
          </a:p>
          <a:p>
            <a:r>
              <a:rPr lang="ja-JP" altLang="en-US" sz="2200" kern="0" dirty="0">
                <a:effectLst/>
                <a:latin typeface="メイリオ" panose="020B0604030504040204" pitchFamily="50" charset="-128"/>
                <a:ea typeface="メイリオ" panose="020B0604030504040204" pitchFamily="50" charset="-128"/>
                <a:cs typeface="ＭＳ Ｐゴシック" panose="020B0600070205080204" pitchFamily="50" charset="-128"/>
              </a:rPr>
              <a:t>　　　また、</a:t>
            </a:r>
            <a:r>
              <a:rPr lang="ja-JP" altLang="ja-JP" sz="2200" kern="0" dirty="0">
                <a:effectLst/>
                <a:latin typeface="メイリオ" panose="020B0604030504040204" pitchFamily="50" charset="-128"/>
                <a:ea typeface="メイリオ" panose="020B0604030504040204" pitchFamily="50" charset="-128"/>
                <a:cs typeface="ＭＳ Ｐゴシック" panose="020B0600070205080204" pitchFamily="50" charset="-128"/>
              </a:rPr>
              <a:t>コロナの状況により人数などが変更の可能性</a:t>
            </a:r>
            <a:r>
              <a:rPr lang="ja-JP" altLang="en-US" sz="2200" kern="0" dirty="0">
                <a:effectLst/>
                <a:latin typeface="メイリオ" panose="020B0604030504040204" pitchFamily="50" charset="-128"/>
                <a:ea typeface="メイリオ" panose="020B0604030504040204" pitchFamily="50" charset="-128"/>
                <a:cs typeface="ＭＳ Ｐゴシック" panose="020B0600070205080204" pitchFamily="50" charset="-128"/>
              </a:rPr>
              <a:t>が</a:t>
            </a:r>
            <a:r>
              <a:rPr lang="ja-JP" altLang="ja-JP" sz="2200" kern="0" dirty="0">
                <a:effectLst/>
                <a:latin typeface="メイリオ" panose="020B0604030504040204" pitchFamily="50" charset="-128"/>
                <a:ea typeface="メイリオ" panose="020B0604030504040204" pitchFamily="50" charset="-128"/>
                <a:cs typeface="ＭＳ Ｐゴシック" panose="020B0600070205080204" pitchFamily="50" charset="-128"/>
              </a:rPr>
              <a:t>あり</a:t>
            </a:r>
            <a:r>
              <a:rPr lang="ja-JP" altLang="en-US" sz="2200" kern="0" dirty="0">
                <a:latin typeface="メイリオ" panose="020B0604030504040204" pitchFamily="50" charset="-128"/>
                <a:ea typeface="メイリオ" panose="020B0604030504040204" pitchFamily="50" charset="-128"/>
                <a:cs typeface="ＭＳ Ｐゴシック" panose="020B0600070205080204" pitchFamily="50" charset="-128"/>
              </a:rPr>
              <a:t>ます。</a:t>
            </a:r>
            <a:endParaRPr lang="en-US" altLang="ja-JP" sz="2200" kern="0" dirty="0">
              <a:latin typeface="メイリオ" panose="020B0604030504040204" pitchFamily="50" charset="-128"/>
              <a:ea typeface="メイリオ" panose="020B0604030504040204" pitchFamily="50" charset="-128"/>
              <a:cs typeface="ＭＳ Ｐゴシック" panose="020B0600070205080204" pitchFamily="50" charset="-128"/>
            </a:endParaRPr>
          </a:p>
          <a:p>
            <a:r>
              <a:rPr lang="ja-JP" altLang="en-US" sz="2200" kern="0" dirty="0">
                <a:latin typeface="メイリオ" panose="020B0604030504040204" pitchFamily="50" charset="-128"/>
                <a:ea typeface="メイリオ" panose="020B0604030504040204" pitchFamily="50" charset="-128"/>
                <a:cs typeface="ＭＳ Ｐゴシック" panose="020B0600070205080204" pitchFamily="50" charset="-128"/>
              </a:rPr>
              <a:t>　　・市内在住の方のみの利用となります。</a:t>
            </a:r>
            <a:endParaRPr lang="en-US" altLang="ja-JP" sz="2200" kern="0" dirty="0">
              <a:latin typeface="メイリオ" panose="020B0604030504040204" pitchFamily="50" charset="-128"/>
              <a:ea typeface="メイリオ" panose="020B0604030504040204" pitchFamily="50" charset="-128"/>
              <a:cs typeface="ＭＳ Ｐゴシック" panose="020B0600070205080204" pitchFamily="50" charset="-128"/>
            </a:endParaRPr>
          </a:p>
          <a:p>
            <a:r>
              <a:rPr lang="ja-JP" altLang="en-US" sz="2200" kern="0" dirty="0">
                <a:latin typeface="メイリオ" panose="020B0604030504040204" pitchFamily="50" charset="-128"/>
                <a:ea typeface="メイリオ" panose="020B0604030504040204" pitchFamily="50" charset="-128"/>
                <a:cs typeface="ＭＳ Ｐゴシック" panose="020B0600070205080204" pitchFamily="50" charset="-128"/>
              </a:rPr>
              <a:t>　　・来館時には体調の確認をお願いいたします。</a:t>
            </a:r>
            <a:endParaRPr lang="en-US" altLang="ja-JP" sz="2200" kern="0" dirty="0">
              <a:latin typeface="メイリオ" panose="020B0604030504040204" pitchFamily="50" charset="-128"/>
              <a:ea typeface="メイリオ" panose="020B0604030504040204" pitchFamily="50" charset="-128"/>
              <a:cs typeface="ＭＳ Ｐゴシック" panose="020B0600070205080204" pitchFamily="50" charset="-128"/>
            </a:endParaRPr>
          </a:p>
        </p:txBody>
      </p:sp>
      <p:pic>
        <p:nvPicPr>
          <p:cNvPr id="22" name="図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15883" y="882554"/>
            <a:ext cx="729756" cy="729756"/>
          </a:xfrm>
          <a:prstGeom prst="rect">
            <a:avLst/>
          </a:prstGeom>
        </p:spPr>
      </p:pic>
      <p:pic>
        <p:nvPicPr>
          <p:cNvPr id="23" name="図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74633" y="902730"/>
            <a:ext cx="752110" cy="752110"/>
          </a:xfrm>
          <a:prstGeom prst="rect">
            <a:avLst/>
          </a:prstGeom>
        </p:spPr>
      </p:pic>
      <p:pic>
        <p:nvPicPr>
          <p:cNvPr id="1026" name="Picture 2">
            <a:extLst>
              <a:ext uri="{FF2B5EF4-FFF2-40B4-BE49-F238E27FC236}">
                <a16:creationId xmlns:a16="http://schemas.microsoft.com/office/drawing/2014/main" id="{C4377527-6062-4B30-943E-147E7C3EC22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89548" y="10032974"/>
            <a:ext cx="1281756" cy="128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a:extLst>
              <a:ext uri="{FF2B5EF4-FFF2-40B4-BE49-F238E27FC236}">
                <a16:creationId xmlns:a16="http://schemas.microsoft.com/office/drawing/2014/main" id="{593BBD83-2306-4929-A72C-F3D8A3DF073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43241" y="13929572"/>
            <a:ext cx="1209533" cy="1209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74909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4447</TotalTime>
  <Words>803</Words>
  <Application>Microsoft Office PowerPoint</Application>
  <PresentationFormat>ユーザー設定</PresentationFormat>
  <Paragraphs>281</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HGP創英角ﾎﾟｯﾌﾟ体</vt:lpstr>
      <vt:lpstr>ＭＳ Ｐゴシック</vt:lpstr>
      <vt:lpstr>Meiryo</vt:lpstr>
      <vt:lpstr>Meiryo</vt:lpstr>
      <vt:lpstr>游明朝</vt:lpstr>
      <vt:lpstr>Arial</vt:lpstr>
      <vt:lpstr>Calibri</vt:lpstr>
      <vt:lpstr>Calibri Light</vt:lpstr>
      <vt:lpstr>Century</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asuka19</dc:creator>
  <cp:lastModifiedBy>N50033</cp:lastModifiedBy>
  <cp:revision>271</cp:revision>
  <cp:lastPrinted>2021-11-22T06:09:04Z</cp:lastPrinted>
  <dcterms:created xsi:type="dcterms:W3CDTF">2019-02-04T02:26:03Z</dcterms:created>
  <dcterms:modified xsi:type="dcterms:W3CDTF">2021-11-22T06:14:42Z</dcterms:modified>
</cp:coreProperties>
</file>